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9144000"/>
  <p:notesSz cx="6985000" cy="92837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5" roundtripDataSignature="AMtx7miOzCLLMYISrdnYl44u3iohHwZu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26833" cy="464185"/>
          </a:xfrm>
          <a:prstGeom prst="rect">
            <a:avLst/>
          </a:prstGeom>
          <a:noFill/>
          <a:ln>
            <a:noFill/>
          </a:ln>
        </p:spPr>
        <p:txBody>
          <a:bodyPr anchorCtr="0" anchor="t" bIns="46475" lIns="92950" spcFirstLastPara="1" rIns="92950" wrap="square" tIns="464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56550" y="0"/>
            <a:ext cx="3026833" cy="464185"/>
          </a:xfrm>
          <a:prstGeom prst="rect">
            <a:avLst/>
          </a:prstGeom>
          <a:noFill/>
          <a:ln>
            <a:noFill/>
          </a:ln>
        </p:spPr>
        <p:txBody>
          <a:bodyPr anchorCtr="0" anchor="t" bIns="46475" lIns="92950" spcFirstLastPara="1" rIns="92950" wrap="square" tIns="464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17904"/>
            <a:ext cx="3026833" cy="464185"/>
          </a:xfrm>
          <a:prstGeom prst="rect">
            <a:avLst/>
          </a:prstGeom>
          <a:noFill/>
          <a:ln>
            <a:noFill/>
          </a:ln>
        </p:spPr>
        <p:txBody>
          <a:bodyPr anchorCtr="0" anchor="b" bIns="46475" lIns="92950" spcFirstLastPara="1" rIns="92950" wrap="square" tIns="464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56550" y="8817904"/>
            <a:ext cx="3026833" cy="464185"/>
          </a:xfrm>
          <a:prstGeom prst="rect">
            <a:avLst/>
          </a:prstGeom>
          <a:noFill/>
          <a:ln>
            <a:noFill/>
          </a:ln>
        </p:spPr>
        <p:txBody>
          <a:bodyPr anchorCtr="0" anchor="b" bIns="46475" lIns="92950" spcFirstLastPara="1" rIns="92950" wrap="square" tIns="464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ive-land.c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dancercmh/john-lewis-timeline-oda1oupwmql276uw"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Oub80btEckPthJu7oraGKFghtcQJ3kYC/view?usp=shar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Oub80btEckPthJu7oraGKFghtcQJ3kYC/view?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f1e8fd5786_0_0: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15000"/>
              </a:lnSpc>
              <a:spcBef>
                <a:spcPts val="0"/>
              </a:spcBef>
              <a:spcAft>
                <a:spcPts val="0"/>
              </a:spcAft>
              <a:buClr>
                <a:schemeClr val="dk1"/>
              </a:buClr>
              <a:buSzPts val="1100"/>
              <a:buFont typeface="Arial"/>
              <a:buNone/>
            </a:pPr>
            <a:r>
              <a:rPr lang="en-US" u="sng">
                <a:solidFill>
                  <a:srgbClr val="1155CC"/>
                </a:solidFill>
                <a:hlinkClick r:id="rId2">
                  <a:extLst>
                    <a:ext uri="{A12FA001-AC4F-418D-AE19-62706E023703}">
                      <ahyp:hlinkClr val="tx"/>
                    </a:ext>
                  </a:extLst>
                </a:hlinkClick>
              </a:rPr>
              <a:t>https://native-land.ca/</a:t>
            </a:r>
            <a:endParaRPr/>
          </a:p>
        </p:txBody>
      </p:sp>
      <p:sp>
        <p:nvSpPr>
          <p:cNvPr id="86" name="Google Shape;86;gf1e8fd5786_0_0: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8: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62" name="Google Shape;162;p18: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1: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rPr lang="en-US"/>
              <a:t>Padlet link: </a:t>
            </a:r>
            <a:r>
              <a:rPr b="0" i="0" lang="en-US" sz="1800" u="sng" strike="noStrike">
                <a:solidFill>
                  <a:srgbClr val="1155CC"/>
                </a:solidFill>
                <a:latin typeface="Times New Roman"/>
                <a:ea typeface="Times New Roman"/>
                <a:cs typeface="Times New Roman"/>
                <a:sym typeface="Times New Roman"/>
                <a:hlinkClick r:id="rId2">
                  <a:extLst>
                    <a:ext uri="{A12FA001-AC4F-418D-AE19-62706E023703}">
                      <ahyp:hlinkClr val="tx"/>
                    </a:ext>
                  </a:extLst>
                </a:hlinkClick>
              </a:rPr>
              <a:t>https://padlet.com/dancercmh/john-lewis-timeline-oda1oupwmql276uw</a:t>
            </a:r>
            <a:endParaRPr/>
          </a:p>
        </p:txBody>
      </p:sp>
      <p:sp>
        <p:nvSpPr>
          <p:cNvPr id="171" name="Google Shape;171;p21: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2: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91" name="Google Shape;191;p22: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3: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Clr>
                <a:schemeClr val="dk1"/>
              </a:buClr>
              <a:buSzPts val="1400"/>
              <a:buFont typeface="Arial"/>
              <a:buNone/>
            </a:pPr>
            <a:r>
              <a:rPr lang="en-US" u="sng">
                <a:solidFill>
                  <a:schemeClr val="hlink"/>
                </a:solidFill>
                <a:hlinkClick r:id="rId2"/>
              </a:rPr>
              <a:t>https://drive.google.com/file/d/1Oub80btEckPthJu7oraGKFghtcQJ3kYC/view?usp=sharing</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p:txBody>
      </p:sp>
      <p:sp>
        <p:nvSpPr>
          <p:cNvPr id="202" name="Google Shape;202;p23: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7bf850b37_0_1:notes"/>
          <p:cNvSpPr/>
          <p:nvPr>
            <p:ph idx="2" type="sldImg"/>
          </p:nvPr>
        </p:nvSpPr>
        <p:spPr>
          <a:xfrm>
            <a:off x="1171575" y="696913"/>
            <a:ext cx="4641900" cy="34815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57bf850b37_0_1:notes"/>
          <p:cNvSpPr txBox="1"/>
          <p:nvPr>
            <p:ph idx="1" type="body"/>
          </p:nvPr>
        </p:nvSpPr>
        <p:spPr>
          <a:xfrm>
            <a:off x="698500" y="4409758"/>
            <a:ext cx="5588100" cy="41778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09" name="Google Shape;209;g257bf850b37_0_1:notes"/>
          <p:cNvSpPr txBox="1"/>
          <p:nvPr>
            <p:ph idx="12" type="sldNum"/>
          </p:nvPr>
        </p:nvSpPr>
        <p:spPr>
          <a:xfrm>
            <a:off x="3956550" y="8817904"/>
            <a:ext cx="3026700" cy="4641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5f5fa34a4_0_0: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https://drive.google.com/file/d/1Oub80btEckPthJu7oraGKFghtcQJ3kYC/view?usp=sharing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post in chat: </a:t>
            </a:r>
            <a:r>
              <a:rPr b="1" lang="en-US"/>
              <a:t>With your group:</a:t>
            </a:r>
            <a:endParaRPr b="1"/>
          </a:p>
          <a:p>
            <a:pPr indent="0" lvl="0" marL="0" rtl="0" algn="l">
              <a:spcBef>
                <a:spcPts val="0"/>
              </a:spcBef>
              <a:spcAft>
                <a:spcPts val="0"/>
              </a:spcAft>
              <a:buClr>
                <a:schemeClr val="dk1"/>
              </a:buClr>
              <a:buSzPts val="1000"/>
              <a:buFont typeface="Arial"/>
              <a:buNone/>
            </a:pPr>
            <a:r>
              <a:t/>
            </a:r>
            <a:endParaRPr b="1"/>
          </a:p>
          <a:p>
            <a:pPr indent="-304800" lvl="0" marL="457200" rtl="0" algn="l">
              <a:spcBef>
                <a:spcPts val="0"/>
              </a:spcBef>
              <a:spcAft>
                <a:spcPts val="0"/>
              </a:spcAft>
              <a:buClr>
                <a:schemeClr val="dk1"/>
              </a:buClr>
              <a:buSzPts val="1200"/>
              <a:buFont typeface="Calibri"/>
              <a:buAutoNum type="arabicPeriod"/>
            </a:pPr>
            <a:r>
              <a:rPr lang="en-US"/>
              <a:t>Read the line together - chorally  </a:t>
            </a:r>
            <a:endParaRPr/>
          </a:p>
          <a:p>
            <a:pPr indent="-304800" lvl="0" marL="457200" rtl="0" algn="l">
              <a:spcBef>
                <a:spcPts val="0"/>
              </a:spcBef>
              <a:spcAft>
                <a:spcPts val="0"/>
              </a:spcAft>
              <a:buClr>
                <a:schemeClr val="dk1"/>
              </a:buClr>
              <a:buSzPts val="1200"/>
              <a:buFont typeface="Calibri"/>
              <a:buAutoNum type="arabicPeriod"/>
            </a:pPr>
            <a:r>
              <a:rPr lang="en-US"/>
              <a:t>Each person reads the quote aloud – one at a time </a:t>
            </a:r>
            <a:endParaRPr/>
          </a:p>
          <a:p>
            <a:pPr indent="-304800" lvl="0" marL="457200" rtl="0" algn="l">
              <a:spcBef>
                <a:spcPts val="0"/>
              </a:spcBef>
              <a:spcAft>
                <a:spcPts val="0"/>
              </a:spcAft>
              <a:buClr>
                <a:schemeClr val="dk1"/>
              </a:buClr>
              <a:buSzPts val="1200"/>
              <a:buFont typeface="Calibri"/>
              <a:buAutoNum type="arabicPeriod"/>
            </a:pPr>
            <a:r>
              <a:rPr lang="en-US" u="sng"/>
              <a:t>Think</a:t>
            </a:r>
            <a:r>
              <a:rPr lang="en-US"/>
              <a:t>: How does this line make you feel?</a:t>
            </a:r>
            <a:endParaRPr/>
          </a:p>
          <a:p>
            <a:pPr indent="-304800" lvl="0" marL="457200" rtl="0" algn="l">
              <a:spcBef>
                <a:spcPts val="0"/>
              </a:spcBef>
              <a:spcAft>
                <a:spcPts val="0"/>
              </a:spcAft>
              <a:buClr>
                <a:schemeClr val="dk1"/>
              </a:buClr>
              <a:buSzPts val="1200"/>
              <a:buFont typeface="Calibri"/>
              <a:buAutoNum type="arabicPeriod"/>
            </a:pPr>
            <a:r>
              <a:rPr lang="en-US"/>
              <a:t>Write this feeling down for yourself on the back of your quote</a:t>
            </a:r>
            <a:endParaRPr/>
          </a:p>
          <a:p>
            <a:pPr indent="-304800" lvl="0" marL="457200" rtl="0" algn="l">
              <a:spcBef>
                <a:spcPts val="0"/>
              </a:spcBef>
              <a:spcAft>
                <a:spcPts val="0"/>
              </a:spcAft>
              <a:buClr>
                <a:schemeClr val="dk1"/>
              </a:buClr>
              <a:buSzPts val="1200"/>
              <a:buFont typeface="Calibri"/>
              <a:buAutoNum type="arabicPeriod"/>
            </a:pPr>
            <a:r>
              <a:rPr lang="en-US"/>
              <a:t>Each person creates a gesture that expresses the feeling they wrote down</a:t>
            </a:r>
            <a:endParaRPr/>
          </a:p>
        </p:txBody>
      </p:sp>
      <p:sp>
        <p:nvSpPr>
          <p:cNvPr id="216" name="Google Shape;216;g255f5fa34a4_0_0:notes"/>
          <p:cNvSpPr/>
          <p:nvPr>
            <p:ph idx="2" type="sldImg"/>
          </p:nvPr>
        </p:nvSpPr>
        <p:spPr>
          <a:xfrm>
            <a:off x="1171575" y="696913"/>
            <a:ext cx="4641900" cy="348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49: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rPr lang="en-US"/>
              <a:t>To post in chat: </a:t>
            </a:r>
            <a:r>
              <a:rPr lang="en-US"/>
              <a:t>Decide how to perform your quote:</a:t>
            </a:r>
            <a:endParaRPr/>
          </a:p>
          <a:p>
            <a:pPr indent="0" lvl="4" marL="228600" rtl="0" algn="l">
              <a:lnSpc>
                <a:spcPct val="90000"/>
              </a:lnSpc>
              <a:spcBef>
                <a:spcPts val="600"/>
              </a:spcBef>
              <a:spcAft>
                <a:spcPts val="0"/>
              </a:spcAft>
              <a:buClr>
                <a:schemeClr val="dk1"/>
              </a:buClr>
              <a:buSzPts val="2400"/>
              <a:buFont typeface="Arial"/>
              <a:buNone/>
            </a:pPr>
            <a:r>
              <a:rPr lang="en-US"/>
              <a:t>       •  The whole quote must be spoken</a:t>
            </a:r>
            <a:endParaRPr/>
          </a:p>
          <a:p>
            <a:pPr indent="0" lvl="4" marL="228600" rtl="0" algn="l">
              <a:lnSpc>
                <a:spcPct val="90000"/>
              </a:lnSpc>
              <a:spcBef>
                <a:spcPts val="600"/>
              </a:spcBef>
              <a:spcAft>
                <a:spcPts val="0"/>
              </a:spcAft>
              <a:buClr>
                <a:schemeClr val="dk1"/>
              </a:buClr>
              <a:buSzPts val="2400"/>
              <a:buFont typeface="Arial"/>
              <a:buNone/>
            </a:pPr>
            <a:r>
              <a:rPr lang="en-US"/>
              <a:t>       •  Everyone must speak at some point </a:t>
            </a:r>
            <a:endParaRPr/>
          </a:p>
          <a:p>
            <a:pPr indent="0" lvl="4" marL="228600" rtl="0" algn="l">
              <a:lnSpc>
                <a:spcPct val="90000"/>
              </a:lnSpc>
              <a:spcBef>
                <a:spcPts val="600"/>
              </a:spcBef>
              <a:spcAft>
                <a:spcPts val="0"/>
              </a:spcAft>
              <a:buClr>
                <a:schemeClr val="dk1"/>
              </a:buClr>
              <a:buSzPts val="2400"/>
              <a:buFont typeface="Arial"/>
              <a:buNone/>
            </a:pPr>
            <a:r>
              <a:rPr lang="en-US"/>
              <a:t>       •  Make creative choices: echoing,</a:t>
            </a:r>
            <a:endParaRPr/>
          </a:p>
          <a:p>
            <a:pPr indent="0" lvl="4" marL="228600" rtl="0" algn="l">
              <a:lnSpc>
                <a:spcPct val="90000"/>
              </a:lnSpc>
              <a:spcBef>
                <a:spcPts val="600"/>
              </a:spcBef>
              <a:spcAft>
                <a:spcPts val="0"/>
              </a:spcAft>
              <a:buClr>
                <a:schemeClr val="dk1"/>
              </a:buClr>
              <a:buSzPts val="2400"/>
              <a:buFont typeface="Arial"/>
              <a:buNone/>
            </a:pPr>
            <a:r>
              <a:rPr lang="en-US"/>
              <a:t>           choral speaking, splitting up the</a:t>
            </a:r>
            <a:endParaRPr/>
          </a:p>
          <a:p>
            <a:pPr indent="0" lvl="4" marL="228600" rtl="0" algn="l">
              <a:lnSpc>
                <a:spcPct val="90000"/>
              </a:lnSpc>
              <a:spcBef>
                <a:spcPts val="600"/>
              </a:spcBef>
              <a:spcAft>
                <a:spcPts val="0"/>
              </a:spcAft>
              <a:buClr>
                <a:schemeClr val="dk1"/>
              </a:buClr>
              <a:buSzPts val="2400"/>
              <a:buFont typeface="Arial"/>
              <a:buNone/>
            </a:pPr>
            <a:r>
              <a:rPr lang="en-US"/>
              <a:t>           line</a:t>
            </a:r>
            <a:endParaRPr/>
          </a:p>
          <a:p>
            <a:pPr indent="-76200" lvl="5" marL="342900" rtl="0" algn="l">
              <a:lnSpc>
                <a:spcPct val="90000"/>
              </a:lnSpc>
              <a:spcBef>
                <a:spcPts val="600"/>
              </a:spcBef>
              <a:spcAft>
                <a:spcPts val="0"/>
              </a:spcAft>
              <a:buClr>
                <a:schemeClr val="dk1"/>
              </a:buClr>
              <a:buSzPts val="2400"/>
              <a:buFont typeface="Arial"/>
              <a:buNone/>
            </a:pPr>
            <a:r>
              <a:t/>
            </a:r>
            <a:endParaRPr/>
          </a:p>
          <a:p>
            <a:pPr indent="-304800" lvl="0" marL="457200" rtl="0" algn="l">
              <a:lnSpc>
                <a:spcPct val="90000"/>
              </a:lnSpc>
              <a:spcBef>
                <a:spcPts val="600"/>
              </a:spcBef>
              <a:spcAft>
                <a:spcPts val="0"/>
              </a:spcAft>
              <a:buClr>
                <a:schemeClr val="dk1"/>
              </a:buClr>
              <a:buSzPts val="1200"/>
              <a:buFont typeface="Calibri"/>
              <a:buAutoNum type="arabicPeriod"/>
            </a:pPr>
            <a:r>
              <a:rPr lang="en-US"/>
              <a:t>Combine speaking your quote with doing your gestures.</a:t>
            </a:r>
            <a:endParaRPr/>
          </a:p>
          <a:p>
            <a:pPr indent="0" lvl="5" marL="114300" rtl="0" algn="l">
              <a:lnSpc>
                <a:spcPct val="90000"/>
              </a:lnSpc>
              <a:spcBef>
                <a:spcPts val="600"/>
              </a:spcBef>
              <a:spcAft>
                <a:spcPts val="0"/>
              </a:spcAft>
              <a:buClr>
                <a:schemeClr val="dk1"/>
              </a:buClr>
              <a:buSzPts val="2400"/>
              <a:buFont typeface="Arial"/>
              <a:buNone/>
            </a:pPr>
            <a:r>
              <a:t/>
            </a:r>
            <a:endParaRPr/>
          </a:p>
          <a:p>
            <a:pPr indent="-304800" lvl="0" marL="457200" rtl="0" algn="l">
              <a:lnSpc>
                <a:spcPct val="90000"/>
              </a:lnSpc>
              <a:spcBef>
                <a:spcPts val="600"/>
              </a:spcBef>
              <a:spcAft>
                <a:spcPts val="0"/>
              </a:spcAft>
              <a:buClr>
                <a:schemeClr val="dk1"/>
              </a:buClr>
              <a:buSzPts val="1200"/>
              <a:buFont typeface="Calibri"/>
              <a:buAutoNum type="arabicPeriod"/>
            </a:pPr>
            <a:r>
              <a:rPr lang="en-US"/>
              <a:t>Rehearse and get ready to share.</a:t>
            </a:r>
            <a:endParaRPr/>
          </a:p>
        </p:txBody>
      </p:sp>
      <p:sp>
        <p:nvSpPr>
          <p:cNvPr id="222" name="Google Shape;222;p49: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0: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231" name="Google Shape;231;p50: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54: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Clr>
                <a:schemeClr val="dk1"/>
              </a:buClr>
              <a:buSzPts val="1400"/>
              <a:buFont typeface="Arial"/>
              <a:buNone/>
            </a:pPr>
            <a:r>
              <a:t/>
            </a:r>
            <a:endParaRPr/>
          </a:p>
        </p:txBody>
      </p:sp>
      <p:sp>
        <p:nvSpPr>
          <p:cNvPr id="240" name="Google Shape;240;p54: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e4b932780d_0_0:notes"/>
          <p:cNvSpPr/>
          <p:nvPr>
            <p:ph idx="2" type="sldImg"/>
          </p:nvPr>
        </p:nvSpPr>
        <p:spPr>
          <a:xfrm>
            <a:off x="1171575" y="696913"/>
            <a:ext cx="4641900" cy="34815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e4b932780d_0_0:notes"/>
          <p:cNvSpPr txBox="1"/>
          <p:nvPr>
            <p:ph idx="1" type="body"/>
          </p:nvPr>
        </p:nvSpPr>
        <p:spPr>
          <a:xfrm>
            <a:off x="698500" y="4409758"/>
            <a:ext cx="5588100" cy="41778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51" name="Google Shape;251;g1e4b932780d_0_0:notes"/>
          <p:cNvSpPr txBox="1"/>
          <p:nvPr>
            <p:ph idx="12" type="sldNum"/>
          </p:nvPr>
        </p:nvSpPr>
        <p:spPr>
          <a:xfrm>
            <a:off x="3956550" y="8817904"/>
            <a:ext cx="3026700" cy="4641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04" name="Google Shape;104;p9: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0:notes"/>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09" name="Google Shape;109;p10: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1:notes"/>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17" name="Google Shape;117;p11: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2:notes"/>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26" name="Google Shape;126;p12: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4:notes"/>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34" name="Google Shape;134;p14: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3:notes"/>
          <p:cNvSpPr/>
          <p:nvPr>
            <p:ph idx="2" type="sldImg"/>
          </p:nvPr>
        </p:nvSpPr>
        <p:spPr>
          <a:xfrm>
            <a:off x="1171575" y="696913"/>
            <a:ext cx="4641850"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13:notes"/>
          <p:cNvSpPr txBox="1"/>
          <p:nvPr>
            <p:ph idx="1" type="body"/>
          </p:nvPr>
        </p:nvSpPr>
        <p:spPr>
          <a:xfrm>
            <a:off x="698500" y="4409758"/>
            <a:ext cx="5588000" cy="4177665"/>
          </a:xfrm>
          <a:prstGeom prst="rect">
            <a:avLst/>
          </a:prstGeom>
          <a:noFill/>
          <a:ln>
            <a:noFill/>
          </a:ln>
        </p:spPr>
        <p:txBody>
          <a:bodyPr anchorCtr="0" anchor="t" bIns="46475" lIns="92950" spcFirstLastPara="1" rIns="92950" wrap="square" tIns="46475">
            <a:noAutofit/>
          </a:bodyPr>
          <a:lstStyle/>
          <a:p>
            <a:pPr indent="-228600" lvl="1" marL="914400" rtl="0" algn="l">
              <a:lnSpc>
                <a:spcPct val="100000"/>
              </a:lnSpc>
              <a:spcBef>
                <a:spcPts val="0"/>
              </a:spcBef>
              <a:spcAft>
                <a:spcPts val="0"/>
              </a:spcAft>
              <a:buSzPts val="1400"/>
              <a:buNone/>
            </a:pPr>
            <a:r>
              <a:rPr lang="en-US"/>
              <a:t>1. Mixture of high and low focus</a:t>
            </a:r>
            <a:endParaRPr/>
          </a:p>
          <a:p>
            <a:pPr indent="-228600" lvl="1" marL="914400" rtl="0" algn="l">
              <a:lnSpc>
                <a:spcPct val="100000"/>
              </a:lnSpc>
              <a:spcBef>
                <a:spcPts val="0"/>
              </a:spcBef>
              <a:spcAft>
                <a:spcPts val="0"/>
              </a:spcAft>
              <a:buSzPts val="1400"/>
              <a:buNone/>
            </a:pPr>
            <a:r>
              <a:rPr lang="en-US"/>
              <a:t>2. Memorization – or not</a:t>
            </a:r>
            <a:endParaRPr/>
          </a:p>
          <a:p>
            <a:pPr indent="-228600" lvl="1" marL="914400" rtl="0" algn="l">
              <a:lnSpc>
                <a:spcPct val="100000"/>
              </a:lnSpc>
              <a:spcBef>
                <a:spcPts val="0"/>
              </a:spcBef>
              <a:spcAft>
                <a:spcPts val="0"/>
              </a:spcAft>
              <a:buSzPts val="1400"/>
              <a:buNone/>
            </a:pPr>
            <a:r>
              <a:rPr lang="en-US"/>
              <a:t>3. Various modes of presentation, e.g. choral speaking, dialogue, narration</a:t>
            </a:r>
            <a:endParaRPr/>
          </a:p>
        </p:txBody>
      </p:sp>
      <p:sp>
        <p:nvSpPr>
          <p:cNvPr id="144" name="Google Shape;144;p13:notes"/>
          <p:cNvSpPr txBox="1"/>
          <p:nvPr>
            <p:ph idx="12" type="sldNum"/>
          </p:nvPr>
        </p:nvSpPr>
        <p:spPr>
          <a:xfrm>
            <a:off x="3956550" y="8817904"/>
            <a:ext cx="3026833" cy="464185"/>
          </a:xfrm>
          <a:prstGeom prst="rect">
            <a:avLst/>
          </a:prstGeom>
          <a:noFill/>
          <a:ln>
            <a:noFill/>
          </a:ln>
        </p:spPr>
        <p:txBody>
          <a:bodyPr anchorCtr="0" anchor="b" bIns="46475" lIns="92950" spcFirstLastPara="1" rIns="92950" wrap="square" tIns="464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55f5fa34a4_0_6:notes"/>
          <p:cNvSpPr txBox="1"/>
          <p:nvPr>
            <p:ph idx="1" type="body"/>
          </p:nvPr>
        </p:nvSpPr>
        <p:spPr>
          <a:xfrm>
            <a:off x="698500" y="4409758"/>
            <a:ext cx="5588100" cy="4177800"/>
          </a:xfrm>
          <a:prstGeom prst="rect">
            <a:avLst/>
          </a:prstGeom>
          <a:noFill/>
          <a:ln>
            <a:noFill/>
          </a:ln>
        </p:spPr>
        <p:txBody>
          <a:bodyPr anchorCtr="0" anchor="t" bIns="46475" lIns="92950" spcFirstLastPara="1" rIns="92950" wrap="square" tIns="46475">
            <a:noAutofit/>
          </a:bodyPr>
          <a:lstStyle/>
          <a:p>
            <a:pPr indent="0" lvl="0" marL="0" rtl="0" algn="l">
              <a:lnSpc>
                <a:spcPct val="100000"/>
              </a:lnSpc>
              <a:spcBef>
                <a:spcPts val="0"/>
              </a:spcBef>
              <a:spcAft>
                <a:spcPts val="0"/>
              </a:spcAft>
              <a:buSzPts val="1400"/>
              <a:buNone/>
            </a:pPr>
            <a:r>
              <a:t/>
            </a:r>
            <a:endParaRPr/>
          </a:p>
        </p:txBody>
      </p:sp>
      <p:sp>
        <p:nvSpPr>
          <p:cNvPr id="153" name="Google Shape;153;g255f5fa34a4_0_6:notes"/>
          <p:cNvSpPr/>
          <p:nvPr>
            <p:ph idx="2" type="sldImg"/>
          </p:nvPr>
        </p:nvSpPr>
        <p:spPr>
          <a:xfrm>
            <a:off x="1171575" y="696913"/>
            <a:ext cx="4641900" cy="348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5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5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7"/>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8"/>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8"/>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5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60"/>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0"/>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6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6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3"/>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6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6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5"/>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5"/>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6"/>
          <p:cNvSpPr/>
          <p:nvPr>
            <p:ph idx="2" type="pic"/>
          </p:nvPr>
        </p:nvSpPr>
        <p:spPr>
          <a:xfrm>
            <a:off x="3887391" y="987426"/>
            <a:ext cx="4629150" cy="4873625"/>
          </a:xfrm>
          <a:prstGeom prst="rect">
            <a:avLst/>
          </a:prstGeom>
          <a:noFill/>
          <a:ln>
            <a:noFill/>
          </a:ln>
        </p:spPr>
      </p:sp>
      <p:sp>
        <p:nvSpPr>
          <p:cNvPr id="68" name="Google Shape;68;p66"/>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5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hyperlink" Target="https://native-land.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0.jpg"/><Relationship Id="rId6"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gf1e8fd5786_0_0"/>
          <p:cNvSpPr/>
          <p:nvPr/>
        </p:nvSpPr>
        <p:spPr>
          <a:xfrm>
            <a:off x="4671525" y="5807250"/>
            <a:ext cx="4209300" cy="771300"/>
          </a:xfrm>
          <a:prstGeom prst="horizontalScroll">
            <a:avLst>
              <a:gd fmla="val 12500" name="adj"/>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f1e8fd5786_0_0"/>
          <p:cNvSpPr/>
          <p:nvPr/>
        </p:nvSpPr>
        <p:spPr>
          <a:xfrm>
            <a:off x="0" y="0"/>
            <a:ext cx="9144000" cy="558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0" name="Google Shape;90;gf1e8fd5786_0_0"/>
          <p:cNvPicPr preferRelativeResize="0"/>
          <p:nvPr/>
        </p:nvPicPr>
        <p:blipFill rotWithShape="1">
          <a:blip r:embed="rId3">
            <a:alphaModFix/>
          </a:blip>
          <a:srcRect b="0" l="0" r="0" t="0"/>
          <a:stretch/>
        </p:blipFill>
        <p:spPr>
          <a:xfrm>
            <a:off x="473202" y="1381887"/>
            <a:ext cx="4094226" cy="4094226"/>
          </a:xfrm>
          <a:prstGeom prst="rect">
            <a:avLst/>
          </a:prstGeom>
          <a:noFill/>
          <a:ln>
            <a:noFill/>
          </a:ln>
        </p:spPr>
      </p:pic>
      <p:sp>
        <p:nvSpPr>
          <p:cNvPr id="91" name="Google Shape;91;gf1e8fd5786_0_0"/>
          <p:cNvSpPr/>
          <p:nvPr/>
        </p:nvSpPr>
        <p:spPr>
          <a:xfrm>
            <a:off x="5497421" y="3419856"/>
            <a:ext cx="2441321"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 name="Google Shape;92;gf1e8fd5786_0_0"/>
          <p:cNvSpPr txBox="1"/>
          <p:nvPr/>
        </p:nvSpPr>
        <p:spPr>
          <a:xfrm>
            <a:off x="5083250" y="1181554"/>
            <a:ext cx="3614100" cy="17754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600"/>
              </a:spcBef>
              <a:spcAft>
                <a:spcPts val="0"/>
              </a:spcAft>
              <a:buClr>
                <a:srgbClr val="000000"/>
              </a:buClr>
              <a:buSzPct val="100000"/>
              <a:buFont typeface="Arial"/>
              <a:buNone/>
            </a:pPr>
            <a:r>
              <a:rPr b="1" i="0" lang="en-US" sz="1900" u="none" cap="none" strike="noStrike">
                <a:solidFill>
                  <a:schemeClr val="dk1"/>
                </a:solidFill>
                <a:latin typeface="Calibri"/>
                <a:ea typeface="Calibri"/>
                <a:cs typeface="Calibri"/>
                <a:sym typeface="Calibri"/>
              </a:rPr>
              <a:t>Chris Heller, Director, Learning English &amp; Drama Project (LEAD)</a:t>
            </a:r>
            <a:endParaRPr/>
          </a:p>
          <a:p>
            <a:pPr indent="0" lvl="0" marL="0" marR="0" rtl="0" algn="l">
              <a:lnSpc>
                <a:spcPct val="90000"/>
              </a:lnSpc>
              <a:spcBef>
                <a:spcPts val="600"/>
              </a:spcBef>
              <a:spcAft>
                <a:spcPts val="0"/>
              </a:spcAft>
              <a:buClr>
                <a:srgbClr val="000000"/>
              </a:buClr>
              <a:buSzPct val="100000"/>
              <a:buFont typeface="Arial"/>
              <a:buNone/>
            </a:pPr>
            <a:r>
              <a:t/>
            </a:r>
            <a:endParaRPr b="1" i="0" sz="19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ct val="100000"/>
              <a:buFont typeface="Arial"/>
              <a:buNone/>
            </a:pPr>
            <a:r>
              <a:rPr b="1" i="0" lang="en-US" sz="1900" u="none" cap="none" strike="noStrike">
                <a:solidFill>
                  <a:schemeClr val="dk1"/>
                </a:solidFill>
                <a:latin typeface="Calibri"/>
                <a:ea typeface="Calibri"/>
                <a:cs typeface="Calibri"/>
                <a:sym typeface="Calibri"/>
              </a:rPr>
              <a:t>Albert Iturregui Elias, Teaching Artist</a:t>
            </a:r>
            <a:endParaRPr/>
          </a:p>
          <a:p>
            <a:pPr indent="0" lvl="0" marL="0" marR="0" rtl="0" algn="l">
              <a:lnSpc>
                <a:spcPct val="90000"/>
              </a:lnSpc>
              <a:spcBef>
                <a:spcPts val="600"/>
              </a:spcBef>
              <a:spcAft>
                <a:spcPts val="0"/>
              </a:spcAft>
              <a:buClr>
                <a:srgbClr val="000000"/>
              </a:buClr>
              <a:buSzPct val="100000"/>
              <a:buFont typeface="Arial"/>
              <a:buNone/>
            </a:pPr>
            <a:r>
              <a:t/>
            </a:r>
            <a:endParaRPr b="1" i="0" sz="19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600"/>
              </a:spcAft>
              <a:buClr>
                <a:srgbClr val="000000"/>
              </a:buClr>
              <a:buSzPct val="100000"/>
              <a:buFont typeface="Arial"/>
              <a:buNone/>
            </a:pPr>
            <a:r>
              <a:rPr b="1" i="0" lang="en-US" sz="1900" u="none" cap="none" strike="noStrike">
                <a:solidFill>
                  <a:schemeClr val="dk1"/>
                </a:solidFill>
                <a:latin typeface="Calibri"/>
                <a:ea typeface="Calibri"/>
                <a:cs typeface="Calibri"/>
                <a:sym typeface="Calibri"/>
              </a:rPr>
              <a:t>Raphael Peacock, Teaching Artist</a:t>
            </a:r>
            <a:endParaRPr b="1" i="0" sz="1900" u="none" cap="none" strike="noStrike">
              <a:solidFill>
                <a:schemeClr val="dk1"/>
              </a:solidFill>
              <a:latin typeface="Calibri"/>
              <a:ea typeface="Calibri"/>
              <a:cs typeface="Calibri"/>
              <a:sym typeface="Calibri"/>
            </a:endParaRPr>
          </a:p>
        </p:txBody>
      </p:sp>
      <p:sp>
        <p:nvSpPr>
          <p:cNvPr id="93" name="Google Shape;93;gf1e8fd5786_0_0"/>
          <p:cNvSpPr txBox="1"/>
          <p:nvPr/>
        </p:nvSpPr>
        <p:spPr>
          <a:xfrm>
            <a:off x="5083250" y="3583100"/>
            <a:ext cx="3614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alibri"/>
                <a:ea typeface="Calibri"/>
                <a:cs typeface="Calibri"/>
                <a:sym typeface="Calibri"/>
              </a:rPr>
              <a:t>Welcome! Please share in the chat: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your name</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your pronouns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where you are zooming in from (including the present-day name and ancestral  name. Find this info here: </a:t>
            </a:r>
            <a:r>
              <a:rPr lang="en-US" sz="1600" u="sng">
                <a:solidFill>
                  <a:srgbClr val="1155CC"/>
                </a:solidFill>
                <a:latin typeface="Calibri"/>
                <a:ea typeface="Calibri"/>
                <a:cs typeface="Calibri"/>
                <a:sym typeface="Calibri"/>
                <a:hlinkClick r:id="rId4">
                  <a:extLst>
                    <a:ext uri="{A12FA001-AC4F-418D-AE19-62706E023703}">
                      <ahyp:hlinkClr val="tx"/>
                    </a:ext>
                  </a:extLst>
                </a:hlinkClick>
              </a:rPr>
              <a:t>https://native-land.ca/</a:t>
            </a:r>
            <a:r>
              <a:rPr lang="en-US" sz="1600">
                <a:latin typeface="Calibri"/>
                <a:ea typeface="Calibri"/>
                <a:cs typeface="Calibri"/>
                <a:sym typeface="Calibri"/>
              </a:rPr>
              <a:t>)</a:t>
            </a:r>
            <a:endParaRPr sz="1600">
              <a:latin typeface="Calibri"/>
              <a:ea typeface="Calibri"/>
              <a:cs typeface="Calibri"/>
              <a:sym typeface="Calibri"/>
            </a:endParaRPr>
          </a:p>
        </p:txBody>
      </p:sp>
      <p:sp>
        <p:nvSpPr>
          <p:cNvPr id="94" name="Google Shape;94;gf1e8fd5786_0_0"/>
          <p:cNvSpPr txBox="1"/>
          <p:nvPr/>
        </p:nvSpPr>
        <p:spPr>
          <a:xfrm>
            <a:off x="4807838" y="5885100"/>
            <a:ext cx="401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Make sure you have something to write with and something to write on during today’s session!</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1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5" name="Google Shape;165;p18"/>
          <p:cNvSpPr txBox="1"/>
          <p:nvPr>
            <p:ph type="title"/>
          </p:nvPr>
        </p:nvSpPr>
        <p:spPr>
          <a:xfrm>
            <a:off x="2180463" y="191357"/>
            <a:ext cx="5019620" cy="105232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i="1" lang="en-US" sz="5700">
                <a:solidFill>
                  <a:schemeClr val="dk1"/>
                </a:solidFill>
                <a:latin typeface="Calibri"/>
                <a:ea typeface="Calibri"/>
                <a:cs typeface="Calibri"/>
                <a:sym typeface="Calibri"/>
              </a:rPr>
              <a:t>March, Book 1</a:t>
            </a:r>
            <a:endParaRPr i="1" sz="5700">
              <a:solidFill>
                <a:schemeClr val="dk1"/>
              </a:solidFill>
              <a:latin typeface="Calibri"/>
              <a:ea typeface="Calibri"/>
              <a:cs typeface="Calibri"/>
              <a:sym typeface="Calibri"/>
            </a:endParaRPr>
          </a:p>
        </p:txBody>
      </p:sp>
      <p:pic>
        <p:nvPicPr>
          <p:cNvPr descr="The front cover of March: Book One by John Lewis, Andrew Aydin and Nate Powell. On the upper half is a drawing of peoples legs and feet while they are walking. On the lower half, white and black people are seated at a lunch counter. There is a sign on the counter that reads &quot;Counter closed.&quot;" id="166" name="Google Shape;166;p18"/>
          <p:cNvPicPr preferRelativeResize="0"/>
          <p:nvPr/>
        </p:nvPicPr>
        <p:blipFill rotWithShape="1">
          <a:blip r:embed="rId3">
            <a:alphaModFix/>
          </a:blip>
          <a:srcRect b="0" l="0" r="0" t="0"/>
          <a:stretch/>
        </p:blipFill>
        <p:spPr>
          <a:xfrm>
            <a:off x="647700" y="1435037"/>
            <a:ext cx="3065526" cy="4575414"/>
          </a:xfrm>
          <a:prstGeom prst="rect">
            <a:avLst/>
          </a:prstGeom>
          <a:noFill/>
          <a:ln>
            <a:noFill/>
          </a:ln>
        </p:spPr>
      </p:pic>
      <p:pic>
        <p:nvPicPr>
          <p:cNvPr descr="The back cover of March: Book One. A drawing in silhouette of the Edmund Pettis Bridge in Selma, Alabama with a large group of people marching across it." id="167" name="Google Shape;167;p18"/>
          <p:cNvPicPr preferRelativeResize="0"/>
          <p:nvPr/>
        </p:nvPicPr>
        <p:blipFill rotWithShape="1">
          <a:blip r:embed="rId4">
            <a:alphaModFix/>
          </a:blip>
          <a:srcRect b="0" l="0" r="0" t="0"/>
          <a:stretch/>
        </p:blipFill>
        <p:spPr>
          <a:xfrm>
            <a:off x="4994708" y="1435037"/>
            <a:ext cx="2907637" cy="4575414"/>
          </a:xfrm>
          <a:prstGeom prst="rect">
            <a:avLst/>
          </a:prstGeom>
          <a:noFill/>
          <a:ln>
            <a:noFill/>
          </a:ln>
        </p:spPr>
      </p:pic>
      <p:sp>
        <p:nvSpPr>
          <p:cNvPr id="168" name="Google Shape;168;p18"/>
          <p:cNvSpPr/>
          <p:nvPr/>
        </p:nvSpPr>
        <p:spPr>
          <a:xfrm>
            <a:off x="2531364" y="1225392"/>
            <a:ext cx="3182691"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1"/>
          <p:cNvSpPr/>
          <p:nvPr/>
        </p:nvSpPr>
        <p:spPr>
          <a:xfrm>
            <a:off x="0" y="0"/>
            <a:ext cx="9141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4" name="Google Shape;174;p21"/>
          <p:cNvSpPr/>
          <p:nvPr/>
        </p:nvSpPr>
        <p:spPr>
          <a:xfrm>
            <a:off x="0" y="1"/>
            <a:ext cx="3912768" cy="3994777"/>
          </a:xfrm>
          <a:custGeom>
            <a:rect b="b" l="l" r="r" t="t"/>
            <a:pathLst>
              <a:path extrusionOk="0" h="3994777" w="5217023">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5" name="Google Shape;175;p21"/>
          <p:cNvSpPr txBox="1"/>
          <p:nvPr>
            <p:ph type="title"/>
          </p:nvPr>
        </p:nvSpPr>
        <p:spPr>
          <a:xfrm>
            <a:off x="628650" y="673770"/>
            <a:ext cx="2415246" cy="20272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sz="3600">
                <a:solidFill>
                  <a:srgbClr val="FFFFFF"/>
                </a:solidFill>
                <a:latin typeface="Calibri"/>
                <a:ea typeface="Calibri"/>
                <a:cs typeface="Calibri"/>
                <a:sym typeface="Calibri"/>
              </a:rPr>
              <a:t>Responding to the timeline</a:t>
            </a:r>
            <a:endParaRPr/>
          </a:p>
        </p:txBody>
      </p:sp>
      <p:grpSp>
        <p:nvGrpSpPr>
          <p:cNvPr id="176" name="Google Shape;176;p21"/>
          <p:cNvGrpSpPr/>
          <p:nvPr/>
        </p:nvGrpSpPr>
        <p:grpSpPr>
          <a:xfrm>
            <a:off x="4157004" y="543380"/>
            <a:ext cx="4358345" cy="5674670"/>
            <a:chOff x="0" y="1774"/>
            <a:chExt cx="4358345" cy="5674670"/>
          </a:xfrm>
        </p:grpSpPr>
        <p:sp>
          <p:nvSpPr>
            <p:cNvPr id="177" name="Google Shape;177;p21"/>
            <p:cNvSpPr/>
            <p:nvPr/>
          </p:nvSpPr>
          <p:spPr>
            <a:xfrm>
              <a:off x="871669" y="1774"/>
              <a:ext cx="3486676" cy="1818804"/>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1"/>
            <p:cNvSpPr txBox="1"/>
            <p:nvPr/>
          </p:nvSpPr>
          <p:spPr>
            <a:xfrm>
              <a:off x="871669" y="1774"/>
              <a:ext cx="3486676" cy="1818804"/>
            </a:xfrm>
            <a:prstGeom prst="rect">
              <a:avLst/>
            </a:prstGeom>
            <a:noFill/>
            <a:ln>
              <a:noFill/>
            </a:ln>
          </p:spPr>
          <p:txBody>
            <a:bodyPr anchorCtr="0" anchor="ctr" bIns="461975" lIns="67650" spcFirstLastPara="1" rIns="67650" wrap="square" tIns="461975">
              <a:noAutofit/>
            </a:bodyPr>
            <a:lstStyle/>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Look at the images. Read the dates and captions. </a:t>
              </a:r>
              <a:endParaRPr b="0" i="0" sz="1400" u="none" cap="none" strike="noStrike">
                <a:solidFill>
                  <a:srgbClr val="000000"/>
                </a:solidFill>
                <a:latin typeface="Calibri"/>
                <a:ea typeface="Calibri"/>
                <a:cs typeface="Calibri"/>
                <a:sym typeface="Calibri"/>
              </a:endParaRPr>
            </a:p>
          </p:txBody>
        </p:sp>
        <p:sp>
          <p:nvSpPr>
            <p:cNvPr id="179" name="Google Shape;179;p21"/>
            <p:cNvSpPr/>
            <p:nvPr/>
          </p:nvSpPr>
          <p:spPr>
            <a:xfrm>
              <a:off x="0" y="1774"/>
              <a:ext cx="871669" cy="1818804"/>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1"/>
            <p:cNvSpPr txBox="1"/>
            <p:nvPr/>
          </p:nvSpPr>
          <p:spPr>
            <a:xfrm>
              <a:off x="0" y="1774"/>
              <a:ext cx="871669" cy="1818804"/>
            </a:xfrm>
            <a:prstGeom prst="rect">
              <a:avLst/>
            </a:prstGeom>
            <a:noFill/>
            <a:ln>
              <a:noFill/>
            </a:ln>
          </p:spPr>
          <p:txBody>
            <a:bodyPr anchorCtr="0" anchor="ctr" bIns="179650" lIns="46125" spcFirstLastPara="1" rIns="46125" wrap="square" tIns="179650">
              <a:noAutofit/>
            </a:bodyPr>
            <a:lstStyle/>
            <a:p>
              <a:pPr indent="0" lvl="0" marL="0" marR="0" rtl="0" algn="ctr">
                <a:lnSpc>
                  <a:spcPct val="90000"/>
                </a:lnSpc>
                <a:spcBef>
                  <a:spcPts val="0"/>
                </a:spcBef>
                <a:spcAft>
                  <a:spcPts val="0"/>
                </a:spcAft>
                <a:buClr>
                  <a:srgbClr val="000000"/>
                </a:buClr>
                <a:buSzPts val="2100"/>
                <a:buFont typeface="Arial"/>
                <a:buNone/>
              </a:pPr>
              <a:r>
                <a:rPr b="0" i="0" lang="en-US" sz="1900" u="none" cap="none" strike="noStrike">
                  <a:solidFill>
                    <a:srgbClr val="000000"/>
                  </a:solidFill>
                  <a:latin typeface="Arial"/>
                  <a:ea typeface="Arial"/>
                  <a:cs typeface="Arial"/>
                  <a:sym typeface="Arial"/>
                </a:rPr>
                <a:t>Click on the link</a:t>
              </a:r>
              <a:endParaRPr b="0" i="0" sz="1200" u="none" cap="none" strike="noStrike">
                <a:solidFill>
                  <a:srgbClr val="000000"/>
                </a:solidFill>
                <a:latin typeface="Arial"/>
                <a:ea typeface="Arial"/>
                <a:cs typeface="Arial"/>
                <a:sym typeface="Arial"/>
              </a:endParaRPr>
            </a:p>
          </p:txBody>
        </p:sp>
        <p:sp>
          <p:nvSpPr>
            <p:cNvPr id="181" name="Google Shape;181;p21"/>
            <p:cNvSpPr/>
            <p:nvPr/>
          </p:nvSpPr>
          <p:spPr>
            <a:xfrm>
              <a:off x="871669" y="1929707"/>
              <a:ext cx="3486676" cy="1818804"/>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1"/>
            <p:cNvSpPr txBox="1"/>
            <p:nvPr/>
          </p:nvSpPr>
          <p:spPr>
            <a:xfrm>
              <a:off x="871669" y="1929707"/>
              <a:ext cx="3486676" cy="1818804"/>
            </a:xfrm>
            <a:prstGeom prst="rect">
              <a:avLst/>
            </a:prstGeom>
            <a:noFill/>
            <a:ln>
              <a:noFill/>
            </a:ln>
          </p:spPr>
          <p:txBody>
            <a:bodyPr anchorCtr="0" anchor="ctr" bIns="461975" lIns="67650" spcFirstLastPara="1" rIns="67650" wrap="square" tIns="461975">
              <a:noAutofit/>
            </a:bodyPr>
            <a:lstStyle/>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Think of a word, words, or a short phrase that come(s) to mind based on </a:t>
              </a:r>
              <a:r>
                <a:rPr b="0" i="0" lang="en-US" sz="1700" u="sng" cap="none" strike="noStrike">
                  <a:solidFill>
                    <a:schemeClr val="lt1"/>
                  </a:solidFill>
                  <a:latin typeface="Calibri"/>
                  <a:ea typeface="Calibri"/>
                  <a:cs typeface="Calibri"/>
                  <a:sym typeface="Calibri"/>
                </a:rPr>
                <a:t>everything</a:t>
              </a:r>
              <a:r>
                <a:rPr b="0" i="0" lang="en-US" sz="1700" u="none" cap="none" strike="noStrike">
                  <a:solidFill>
                    <a:schemeClr val="lt1"/>
                  </a:solidFill>
                  <a:latin typeface="Calibri"/>
                  <a:ea typeface="Calibri"/>
                  <a:cs typeface="Calibri"/>
                  <a:sym typeface="Calibri"/>
                </a:rPr>
                <a:t> you've seen.</a:t>
              </a:r>
              <a:endParaRPr b="0" i="0" sz="1400" u="none" cap="none" strike="noStrike">
                <a:solidFill>
                  <a:srgbClr val="000000"/>
                </a:solidFill>
                <a:latin typeface="Calibri"/>
                <a:ea typeface="Calibri"/>
                <a:cs typeface="Calibri"/>
                <a:sym typeface="Calibri"/>
              </a:endParaRPr>
            </a:p>
          </p:txBody>
        </p:sp>
        <p:sp>
          <p:nvSpPr>
            <p:cNvPr id="183" name="Google Shape;183;p21"/>
            <p:cNvSpPr/>
            <p:nvPr/>
          </p:nvSpPr>
          <p:spPr>
            <a:xfrm>
              <a:off x="0" y="1929707"/>
              <a:ext cx="871669" cy="1818804"/>
            </a:xfrm>
            <a:prstGeom prst="rect">
              <a:avLst/>
            </a:prstGeom>
            <a:solidFill>
              <a:schemeClr val="lt1"/>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1"/>
            <p:cNvSpPr txBox="1"/>
            <p:nvPr/>
          </p:nvSpPr>
          <p:spPr>
            <a:xfrm>
              <a:off x="0" y="1929707"/>
              <a:ext cx="871669" cy="1818804"/>
            </a:xfrm>
            <a:prstGeom prst="rect">
              <a:avLst/>
            </a:prstGeom>
            <a:noFill/>
            <a:ln>
              <a:noFill/>
            </a:ln>
          </p:spPr>
          <p:txBody>
            <a:bodyPr anchorCtr="0" anchor="ctr" bIns="179650" lIns="46125" spcFirstLastPara="1" rIns="46125" wrap="square" tIns="179650">
              <a:noAutofit/>
            </a:bodyPr>
            <a:lstStyle/>
            <a:p>
              <a:pPr indent="0" lvl="0" marL="0" marR="0" rtl="0" algn="ctr">
                <a:lnSpc>
                  <a:spcPct val="90000"/>
                </a:lnSpc>
                <a:spcBef>
                  <a:spcPts val="0"/>
                </a:spcBef>
                <a:spcAft>
                  <a:spcPts val="0"/>
                </a:spcAft>
                <a:buClr>
                  <a:srgbClr val="000000"/>
                </a:buClr>
                <a:buSzPts val="2100"/>
                <a:buFont typeface="Arial"/>
                <a:buNone/>
              </a:pPr>
              <a:r>
                <a:rPr b="0" i="0" lang="en-US" sz="1900" u="none" cap="none" strike="noStrike">
                  <a:solidFill>
                    <a:srgbClr val="000000"/>
                  </a:solidFill>
                  <a:latin typeface="Calibri"/>
                  <a:ea typeface="Calibri"/>
                  <a:cs typeface="Calibri"/>
                  <a:sym typeface="Calibri"/>
                </a:rPr>
                <a:t>Reflect</a:t>
              </a:r>
              <a:endParaRPr b="0" i="0" sz="1900" u="none" cap="none" strike="noStrike">
                <a:solidFill>
                  <a:srgbClr val="000000"/>
                </a:solidFill>
                <a:latin typeface="Arial"/>
                <a:ea typeface="Arial"/>
                <a:cs typeface="Arial"/>
                <a:sym typeface="Arial"/>
              </a:endParaRPr>
            </a:p>
          </p:txBody>
        </p:sp>
        <p:sp>
          <p:nvSpPr>
            <p:cNvPr id="185" name="Google Shape;185;p21"/>
            <p:cNvSpPr/>
            <p:nvPr/>
          </p:nvSpPr>
          <p:spPr>
            <a:xfrm>
              <a:off x="871669" y="3857640"/>
              <a:ext cx="3486676" cy="1818804"/>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1"/>
            <p:cNvSpPr txBox="1"/>
            <p:nvPr/>
          </p:nvSpPr>
          <p:spPr>
            <a:xfrm>
              <a:off x="871669" y="3857640"/>
              <a:ext cx="3486676" cy="1818804"/>
            </a:xfrm>
            <a:prstGeom prst="rect">
              <a:avLst/>
            </a:prstGeom>
            <a:noFill/>
            <a:ln>
              <a:noFill/>
            </a:ln>
          </p:spPr>
          <p:txBody>
            <a:bodyPr anchorCtr="0" anchor="ctr" bIns="461975" lIns="67650" spcFirstLastPara="1" rIns="67650" wrap="square" tIns="461975">
              <a:noAutofit/>
            </a:bodyPr>
            <a:lstStyle/>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Write down your word/phrase.</a:t>
              </a:r>
              <a:endParaRPr b="0" i="0" sz="1400" u="none" cap="none" strike="noStrike">
                <a:solidFill>
                  <a:srgbClr val="000000"/>
                </a:solidFill>
                <a:latin typeface="Calibri"/>
                <a:ea typeface="Calibri"/>
                <a:cs typeface="Calibri"/>
                <a:sym typeface="Calibri"/>
              </a:endParaRPr>
            </a:p>
          </p:txBody>
        </p:sp>
        <p:sp>
          <p:nvSpPr>
            <p:cNvPr id="187" name="Google Shape;187;p21"/>
            <p:cNvSpPr/>
            <p:nvPr/>
          </p:nvSpPr>
          <p:spPr>
            <a:xfrm>
              <a:off x="0" y="3857640"/>
              <a:ext cx="871669" cy="1818804"/>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1"/>
            <p:cNvSpPr txBox="1"/>
            <p:nvPr/>
          </p:nvSpPr>
          <p:spPr>
            <a:xfrm>
              <a:off x="0" y="3857640"/>
              <a:ext cx="871669" cy="1818804"/>
            </a:xfrm>
            <a:prstGeom prst="rect">
              <a:avLst/>
            </a:prstGeom>
            <a:noFill/>
            <a:ln>
              <a:noFill/>
            </a:ln>
          </p:spPr>
          <p:txBody>
            <a:bodyPr anchorCtr="0" anchor="ctr" bIns="179650" lIns="46125" spcFirstLastPara="1" rIns="46125" wrap="square" tIns="179650">
              <a:noAutofit/>
            </a:bodyPr>
            <a:lstStyle/>
            <a:p>
              <a:pPr indent="0" lvl="0" marL="0" marR="0" rtl="0" algn="ctr">
                <a:lnSpc>
                  <a:spcPct val="90000"/>
                </a:lnSpc>
                <a:spcBef>
                  <a:spcPts val="0"/>
                </a:spcBef>
                <a:spcAft>
                  <a:spcPts val="0"/>
                </a:spcAft>
                <a:buClr>
                  <a:srgbClr val="000000"/>
                </a:buClr>
                <a:buSzPts val="2100"/>
                <a:buFont typeface="Arial"/>
                <a:buNone/>
              </a:pPr>
              <a:r>
                <a:rPr b="0" i="0" lang="en-US" sz="1900" u="none" cap="none" strike="noStrike">
                  <a:solidFill>
                    <a:srgbClr val="000000"/>
                  </a:solidFill>
                  <a:latin typeface="Arial"/>
                  <a:ea typeface="Arial"/>
                  <a:cs typeface="Arial"/>
                  <a:sym typeface="Arial"/>
                </a:rPr>
                <a:t>Write</a:t>
              </a:r>
              <a:endParaRPr b="0" i="0" sz="12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2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4" name="Google Shape;194;p22"/>
          <p:cNvSpPr txBox="1"/>
          <p:nvPr>
            <p:ph type="title"/>
          </p:nvPr>
        </p:nvSpPr>
        <p:spPr>
          <a:xfrm>
            <a:off x="298450" y="4578100"/>
            <a:ext cx="1695600" cy="757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sz="3500"/>
              <a:t>SHARE</a:t>
            </a:r>
            <a:endParaRPr/>
          </a:p>
        </p:txBody>
      </p:sp>
      <p:pic>
        <p:nvPicPr>
          <p:cNvPr descr="A teaching artist speaks to 4 children working in a small group." id="195" name="Google Shape;195;p22"/>
          <p:cNvPicPr preferRelativeResize="0"/>
          <p:nvPr/>
        </p:nvPicPr>
        <p:blipFill rotWithShape="1">
          <a:blip r:embed="rId3">
            <a:alphaModFix/>
          </a:blip>
          <a:srcRect b="36459" l="0" r="0" t="6890"/>
          <a:stretch/>
        </p:blipFill>
        <p:spPr>
          <a:xfrm>
            <a:off x="20" y="2"/>
            <a:ext cx="9143980" cy="3418853"/>
          </a:xfrm>
          <a:custGeom>
            <a:rect b="b" l="l" r="r" t="t"/>
            <a:pathLst>
              <a:path extrusionOk="0" h="3418853" w="12192000">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ln>
            <a:noFill/>
          </a:ln>
        </p:spPr>
      </p:pic>
      <p:grpSp>
        <p:nvGrpSpPr>
          <p:cNvPr id="196" name="Google Shape;196;p22"/>
          <p:cNvGrpSpPr/>
          <p:nvPr/>
        </p:nvGrpSpPr>
        <p:grpSpPr>
          <a:xfrm>
            <a:off x="0" y="2959818"/>
            <a:ext cx="9144000" cy="757168"/>
            <a:chOff x="0" y="2959818"/>
            <a:chExt cx="12192000" cy="757168"/>
          </a:xfrm>
        </p:grpSpPr>
        <p:sp>
          <p:nvSpPr>
            <p:cNvPr id="197" name="Google Shape;197;p22"/>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 name="Google Shape;198;p22"/>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99" name="Google Shape;199;p22"/>
          <p:cNvSpPr txBox="1"/>
          <p:nvPr/>
        </p:nvSpPr>
        <p:spPr>
          <a:xfrm>
            <a:off x="2324100" y="4086225"/>
            <a:ext cx="6482700" cy="17431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1. On the count of 3, we’ll all speak our word or phrase (on mute) all at once. </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2. Think about your word and think about a gesture or action that goes with your word –and practice it.  </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3. (Taking turns) Say your word/phrase with this feeling/gesture and then pass it to someone else on the </a:t>
            </a:r>
            <a:r>
              <a:rPr lang="en-US" sz="1800">
                <a:latin typeface="Calibri"/>
                <a:ea typeface="Calibri"/>
                <a:cs typeface="Calibri"/>
                <a:sym typeface="Calibri"/>
              </a:rPr>
              <a:t>Zoom.</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4. Group echoes the gesture as each person shares. </a:t>
            </a:r>
            <a:endParaRPr b="0" i="0" sz="21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768100" y="674100"/>
            <a:ext cx="7568575" cy="8695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a:solidFill>
                  <a:srgbClr val="31521B"/>
                </a:solidFill>
              </a:rPr>
              <a:t>Breakout Rooms</a:t>
            </a:r>
            <a:endParaRPr/>
          </a:p>
        </p:txBody>
      </p:sp>
      <p:sp>
        <p:nvSpPr>
          <p:cNvPr id="205" name="Google Shape;205;p23"/>
          <p:cNvSpPr txBox="1"/>
          <p:nvPr/>
        </p:nvSpPr>
        <p:spPr>
          <a:xfrm>
            <a:off x="879750" y="1581300"/>
            <a:ext cx="7568700" cy="317070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Calibri"/>
              <a:buAutoNum type="arabicPeriod"/>
            </a:pPr>
            <a:r>
              <a:rPr lang="en-US" sz="2800"/>
              <a:t>In a moment, </a:t>
            </a:r>
            <a:r>
              <a:rPr lang="en-US" sz="2800">
                <a:solidFill>
                  <a:schemeClr val="dk1"/>
                </a:solidFill>
              </a:rPr>
              <a:t>y</a:t>
            </a:r>
            <a:r>
              <a:rPr lang="en-US" sz="2800">
                <a:solidFill>
                  <a:schemeClr val="dk1"/>
                </a:solidFill>
              </a:rPr>
              <a:t>ou will be put in a breakout room in groups of 3 or 4.</a:t>
            </a:r>
            <a:endParaRPr sz="2800">
              <a:solidFill>
                <a:schemeClr val="dk1"/>
              </a:solidFill>
            </a:endParaRPr>
          </a:p>
          <a:p>
            <a:pPr indent="-406400" lvl="0" marL="457200" marR="0" rtl="0" algn="l">
              <a:lnSpc>
                <a:spcPct val="100000"/>
              </a:lnSpc>
              <a:spcBef>
                <a:spcPts val="0"/>
              </a:spcBef>
              <a:spcAft>
                <a:spcPts val="0"/>
              </a:spcAft>
              <a:buClr>
                <a:srgbClr val="000000"/>
              </a:buClr>
              <a:buSzPts val="2800"/>
              <a:buFont typeface="Calibri"/>
              <a:buAutoNum type="arabicPeriod"/>
            </a:pPr>
            <a:r>
              <a:rPr lang="en-US" sz="2800"/>
              <a:t>W</a:t>
            </a:r>
            <a:r>
              <a:rPr lang="en-US" sz="2800"/>
              <a:t>e will assign* each group a photo from the timeline to explore further.</a:t>
            </a:r>
            <a:endParaRPr sz="2800"/>
          </a:p>
          <a:p>
            <a:pPr indent="0" lvl="0" marL="0" marR="0" rtl="0" algn="l">
              <a:lnSpc>
                <a:spcPct val="100000"/>
              </a:lnSpc>
              <a:spcBef>
                <a:spcPts val="0"/>
              </a:spcBef>
              <a:spcAft>
                <a:spcPts val="0"/>
              </a:spcAft>
              <a:buNone/>
            </a:pPr>
            <a:r>
              <a:t/>
            </a:r>
            <a:endParaRPr sz="2800"/>
          </a:p>
          <a:p>
            <a:pPr indent="0" lvl="0" marL="0" marR="0" rtl="0" algn="l">
              <a:lnSpc>
                <a:spcPct val="100000"/>
              </a:lnSpc>
              <a:spcBef>
                <a:spcPts val="0"/>
              </a:spcBef>
              <a:spcAft>
                <a:spcPts val="0"/>
              </a:spcAft>
              <a:buNone/>
            </a:pPr>
            <a:r>
              <a:rPr lang="en-US" sz="2300"/>
              <a:t>*When we do this session in person, we let </a:t>
            </a:r>
            <a:r>
              <a:rPr lang="en-US" sz="2300"/>
              <a:t>participants</a:t>
            </a:r>
            <a:r>
              <a:rPr lang="en-US" sz="2300"/>
              <a:t> form groups based on what photo speaks to them.</a:t>
            </a:r>
            <a:endParaRPr sz="2300"/>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57bf850b37_0_1"/>
          <p:cNvSpPr txBox="1"/>
          <p:nvPr>
            <p:ph idx="1" type="body"/>
          </p:nvPr>
        </p:nvSpPr>
        <p:spPr>
          <a:xfrm>
            <a:off x="628650" y="1825625"/>
            <a:ext cx="78867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12" name="Google Shape;212;g257bf850b37_0_1"/>
          <p:cNvPicPr preferRelativeResize="0"/>
          <p:nvPr/>
        </p:nvPicPr>
        <p:blipFill>
          <a:blip r:embed="rId3">
            <a:alphaModFix/>
          </a:blip>
          <a:stretch>
            <a:fillRect/>
          </a:stretch>
        </p:blipFill>
        <p:spPr>
          <a:xfrm>
            <a:off x="0" y="668391"/>
            <a:ext cx="9144000" cy="5521218"/>
          </a:xfrm>
          <a:prstGeom prst="rect">
            <a:avLst/>
          </a:prstGeom>
          <a:noFill/>
          <a:ln>
            <a:noFill/>
          </a:ln>
        </p:spPr>
      </p:pic>
      <p:sp>
        <p:nvSpPr>
          <p:cNvPr id="213" name="Google Shape;213;g257bf850b37_0_1"/>
          <p:cNvSpPr txBox="1"/>
          <p:nvPr>
            <p:ph type="title"/>
          </p:nvPr>
        </p:nvSpPr>
        <p:spPr>
          <a:xfrm>
            <a:off x="628650" y="365125"/>
            <a:ext cx="1914300" cy="482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844"/>
              <a:t>Example</a:t>
            </a:r>
            <a:r>
              <a:rPr lang="en-US"/>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55f5fa34a4_0_0"/>
          <p:cNvSpPr txBox="1"/>
          <p:nvPr>
            <p:ph type="title"/>
          </p:nvPr>
        </p:nvSpPr>
        <p:spPr>
          <a:xfrm>
            <a:off x="768100" y="674100"/>
            <a:ext cx="7568700" cy="86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a:solidFill>
                  <a:srgbClr val="31521B"/>
                </a:solidFill>
              </a:rPr>
              <a:t>Responding to the quote</a:t>
            </a:r>
            <a:endParaRPr/>
          </a:p>
        </p:txBody>
      </p:sp>
      <p:sp>
        <p:nvSpPr>
          <p:cNvPr id="219" name="Google Shape;219;g255f5fa34a4_0_0"/>
          <p:cNvSpPr txBox="1"/>
          <p:nvPr/>
        </p:nvSpPr>
        <p:spPr>
          <a:xfrm>
            <a:off x="879750" y="1581300"/>
            <a:ext cx="7568700" cy="390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With your group:</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2800" u="none" cap="none" strike="noStrike">
                <a:solidFill>
                  <a:srgbClr val="000000"/>
                </a:solidFill>
                <a:latin typeface="Calibri"/>
                <a:ea typeface="Calibri"/>
                <a:cs typeface="Calibri"/>
                <a:sym typeface="Calibri"/>
              </a:rPr>
              <a:t>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rgbClr val="000000"/>
                </a:solidFill>
                <a:latin typeface="Calibri"/>
                <a:ea typeface="Calibri"/>
                <a:cs typeface="Calibri"/>
                <a:sym typeface="Calibri"/>
              </a:rPr>
              <a:t>Each person reads the quote aloud – one at a time. </a:t>
            </a:r>
            <a:endParaRPr b="0" i="0" sz="14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AutoNum type="arabicPeriod"/>
            </a:pPr>
            <a:r>
              <a:rPr b="0" i="0" lang="en-US" sz="2800" u="sng" cap="none" strike="noStrike">
                <a:solidFill>
                  <a:srgbClr val="000000"/>
                </a:solidFill>
                <a:latin typeface="Calibri"/>
                <a:ea typeface="Calibri"/>
                <a:cs typeface="Calibri"/>
                <a:sym typeface="Calibri"/>
              </a:rPr>
              <a:t>Think</a:t>
            </a:r>
            <a:r>
              <a:rPr b="0" i="0" lang="en-US" sz="2800" u="none" cap="none" strike="noStrike">
                <a:solidFill>
                  <a:srgbClr val="000000"/>
                </a:solidFill>
                <a:latin typeface="Calibri"/>
                <a:ea typeface="Calibri"/>
                <a:cs typeface="Calibri"/>
                <a:sym typeface="Calibri"/>
              </a:rPr>
              <a:t>: How does this line make you feel?</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rgbClr val="000000"/>
                </a:solidFill>
                <a:latin typeface="Calibri"/>
                <a:ea typeface="Calibri"/>
                <a:cs typeface="Calibri"/>
                <a:sym typeface="Calibri"/>
              </a:rPr>
              <a:t>Write this feeling down for yourself.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rgbClr val="000000"/>
                </a:solidFill>
                <a:latin typeface="Calibri"/>
                <a:ea typeface="Calibri"/>
                <a:cs typeface="Calibri"/>
                <a:sym typeface="Calibri"/>
              </a:rPr>
              <a:t>Each person creates a gesture that expresses the feeling they wrote down.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49"/>
          <p:cNvSpPr/>
          <p:nvPr/>
        </p:nvSpPr>
        <p:spPr>
          <a:xfrm>
            <a:off x="2286"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5" name="Google Shape;225;p49"/>
          <p:cNvSpPr/>
          <p:nvPr/>
        </p:nvSpPr>
        <p:spPr>
          <a:xfrm>
            <a:off x="0" y="0"/>
            <a:ext cx="3125454"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6" name="Google Shape;226;p49"/>
          <p:cNvSpPr txBox="1"/>
          <p:nvPr>
            <p:ph type="title"/>
          </p:nvPr>
        </p:nvSpPr>
        <p:spPr>
          <a:xfrm>
            <a:off x="515125" y="1153572"/>
            <a:ext cx="24003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a:solidFill>
                  <a:srgbClr val="FFFFFF"/>
                </a:solidFill>
                <a:latin typeface="Calibri"/>
                <a:ea typeface="Calibri"/>
                <a:cs typeface="Calibri"/>
                <a:sym typeface="Calibri"/>
              </a:rPr>
              <a:t>Text + Gesture</a:t>
            </a:r>
            <a:endParaRPr/>
          </a:p>
        </p:txBody>
      </p:sp>
      <p:sp>
        <p:nvSpPr>
          <p:cNvPr id="227" name="Google Shape;227;p49"/>
          <p:cNvSpPr/>
          <p:nvPr/>
        </p:nvSpPr>
        <p:spPr>
          <a:xfrm flipH="1" rot="10800000">
            <a:off x="5662801" y="2455479"/>
            <a:ext cx="3062575"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8" name="Google Shape;228;p49"/>
          <p:cNvSpPr txBox="1"/>
          <p:nvPr/>
        </p:nvSpPr>
        <p:spPr>
          <a:xfrm>
            <a:off x="3121950" y="453175"/>
            <a:ext cx="5869800" cy="5585700"/>
          </a:xfrm>
          <a:prstGeom prst="rect">
            <a:avLst/>
          </a:prstGeom>
          <a:noFill/>
          <a:ln>
            <a:noFill/>
          </a:ln>
        </p:spPr>
        <p:txBody>
          <a:bodyPr anchorCtr="0" anchor="ctr" bIns="45700" lIns="91425" spcFirstLastPara="1" rIns="91425" wrap="square" tIns="45700">
            <a:normAutofit/>
          </a:bodyPr>
          <a:lstStyle/>
          <a:p>
            <a:pPr indent="-381000" lvl="0" marL="457200" marR="0" rtl="0" algn="l">
              <a:lnSpc>
                <a:spcPct val="90000"/>
              </a:lnSpc>
              <a:spcBef>
                <a:spcPts val="0"/>
              </a:spcBef>
              <a:spcAft>
                <a:spcPts val="0"/>
              </a:spcAft>
              <a:buClr>
                <a:schemeClr val="dk1"/>
              </a:buClr>
              <a:buSzPts val="2400"/>
              <a:buFont typeface="Calibri"/>
              <a:buAutoNum type="arabicPeriod"/>
            </a:pPr>
            <a:r>
              <a:rPr b="0" i="0" lang="en-US" sz="2400" u="none" cap="none" strike="noStrike">
                <a:solidFill>
                  <a:schemeClr val="dk1"/>
                </a:solidFill>
                <a:latin typeface="Calibri"/>
                <a:ea typeface="Calibri"/>
                <a:cs typeface="Calibri"/>
                <a:sym typeface="Calibri"/>
              </a:rPr>
              <a:t>Decide how to perform your quote:</a:t>
            </a:r>
            <a:endParaRPr b="0" i="0" sz="1400" u="none" cap="none" strike="noStrike">
              <a:solidFill>
                <a:schemeClr val="dk1"/>
              </a:solidFill>
              <a:latin typeface="Arial"/>
              <a:ea typeface="Arial"/>
              <a:cs typeface="Arial"/>
              <a:sym typeface="Arial"/>
            </a:endParaRPr>
          </a:p>
          <a:p>
            <a:pPr indent="0" lvl="4" marL="228600" marR="0" rtl="0" algn="l">
              <a:lnSpc>
                <a:spcPct val="90000"/>
              </a:lnSpc>
              <a:spcBef>
                <a:spcPts val="60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  The whole quote must be spoken.</a:t>
            </a:r>
            <a:endParaRPr b="0" i="0" sz="2400" u="none" cap="none" strike="noStrike">
              <a:solidFill>
                <a:schemeClr val="dk1"/>
              </a:solidFill>
              <a:latin typeface="Calibri"/>
              <a:ea typeface="Calibri"/>
              <a:cs typeface="Calibri"/>
              <a:sym typeface="Calibri"/>
            </a:endParaRPr>
          </a:p>
          <a:p>
            <a:pPr indent="0" lvl="4" marL="228600" marR="0" rtl="0" algn="l">
              <a:lnSpc>
                <a:spcPct val="90000"/>
              </a:lnSpc>
              <a:spcBef>
                <a:spcPts val="60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  Everyone must speak at some point. </a:t>
            </a:r>
            <a:endParaRPr b="0" i="0" sz="2400" u="none" cap="none" strike="noStrike">
              <a:solidFill>
                <a:schemeClr val="dk1"/>
              </a:solidFill>
              <a:latin typeface="Calibri"/>
              <a:ea typeface="Calibri"/>
              <a:cs typeface="Calibri"/>
              <a:sym typeface="Calibri"/>
            </a:endParaRPr>
          </a:p>
          <a:p>
            <a:pPr indent="0" lvl="4" marL="228600" marR="0" rtl="0" algn="l">
              <a:lnSpc>
                <a:spcPct val="90000"/>
              </a:lnSpc>
              <a:spcBef>
                <a:spcPts val="60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  Make creative choices: echoing,</a:t>
            </a:r>
            <a:endParaRPr b="0" i="0" sz="2400" u="none" cap="none" strike="noStrike">
              <a:solidFill>
                <a:schemeClr val="dk1"/>
              </a:solidFill>
              <a:latin typeface="Calibri"/>
              <a:ea typeface="Calibri"/>
              <a:cs typeface="Calibri"/>
              <a:sym typeface="Calibri"/>
            </a:endParaRPr>
          </a:p>
          <a:p>
            <a:pPr indent="0" lvl="4" marL="228600" marR="0" rtl="0" algn="l">
              <a:lnSpc>
                <a:spcPct val="90000"/>
              </a:lnSpc>
              <a:spcBef>
                <a:spcPts val="60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choral speaking, splitting up the</a:t>
            </a:r>
            <a:endParaRPr b="0" i="0" sz="2400" u="none" cap="none" strike="noStrike">
              <a:solidFill>
                <a:schemeClr val="dk1"/>
              </a:solidFill>
              <a:latin typeface="Calibri"/>
              <a:ea typeface="Calibri"/>
              <a:cs typeface="Calibri"/>
              <a:sym typeface="Calibri"/>
            </a:endParaRPr>
          </a:p>
          <a:p>
            <a:pPr indent="0" lvl="4" marL="228600" marR="0" rtl="0" algn="l">
              <a:lnSpc>
                <a:spcPct val="90000"/>
              </a:lnSpc>
              <a:spcBef>
                <a:spcPts val="60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line.</a:t>
            </a:r>
            <a:endParaRPr b="0" i="0" sz="2400" u="none" cap="none" strike="noStrike">
              <a:solidFill>
                <a:schemeClr val="dk1"/>
              </a:solidFill>
              <a:latin typeface="Calibri"/>
              <a:ea typeface="Calibri"/>
              <a:cs typeface="Calibri"/>
              <a:sym typeface="Calibri"/>
            </a:endParaRPr>
          </a:p>
          <a:p>
            <a:pPr indent="-76200" lvl="5" marL="3429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381000" lvl="0" marL="457200" marR="0" rtl="0" algn="l">
              <a:lnSpc>
                <a:spcPct val="90000"/>
              </a:lnSpc>
              <a:spcBef>
                <a:spcPts val="600"/>
              </a:spcBef>
              <a:spcAft>
                <a:spcPts val="0"/>
              </a:spcAft>
              <a:buClr>
                <a:schemeClr val="dk1"/>
              </a:buClr>
              <a:buSzPts val="2400"/>
              <a:buFont typeface="Calibri"/>
              <a:buAutoNum type="arabicPeriod"/>
            </a:pPr>
            <a:r>
              <a:rPr b="0" i="0" lang="en-US" sz="2400" u="none" cap="none" strike="noStrike">
                <a:solidFill>
                  <a:schemeClr val="dk1"/>
                </a:solidFill>
                <a:latin typeface="Calibri"/>
                <a:ea typeface="Calibri"/>
                <a:cs typeface="Calibri"/>
                <a:sym typeface="Calibri"/>
              </a:rPr>
              <a:t>Combine speaking your quote with doing your gestures.</a:t>
            </a:r>
            <a:endParaRPr b="0" i="0" sz="2400" u="none" cap="none" strike="noStrike">
              <a:solidFill>
                <a:schemeClr val="dk1"/>
              </a:solidFill>
              <a:latin typeface="Calibri"/>
              <a:ea typeface="Calibri"/>
              <a:cs typeface="Calibri"/>
              <a:sym typeface="Calibri"/>
            </a:endParaRPr>
          </a:p>
          <a:p>
            <a:pPr indent="0" lvl="5" marL="1143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381000" lvl="0" marL="457200" marR="0" rtl="0" algn="l">
              <a:lnSpc>
                <a:spcPct val="90000"/>
              </a:lnSpc>
              <a:spcBef>
                <a:spcPts val="600"/>
              </a:spcBef>
              <a:spcAft>
                <a:spcPts val="0"/>
              </a:spcAft>
              <a:buClr>
                <a:schemeClr val="dk1"/>
              </a:buClr>
              <a:buSzPts val="2400"/>
              <a:buFont typeface="Calibri"/>
              <a:buAutoNum type="arabicPeriod"/>
            </a:pPr>
            <a:r>
              <a:rPr b="0" i="0" lang="en-US" sz="2400" u="none" cap="none" strike="noStrike">
                <a:solidFill>
                  <a:schemeClr val="dk1"/>
                </a:solidFill>
                <a:latin typeface="Calibri"/>
                <a:ea typeface="Calibri"/>
                <a:cs typeface="Calibri"/>
                <a:sym typeface="Calibri"/>
              </a:rPr>
              <a:t>Rehearse and get ready to share.</a:t>
            </a:r>
            <a:endParaRPr b="0" i="0" sz="2400" u="none" cap="none" strike="noStrike">
              <a:solidFill>
                <a:schemeClr val="dk1"/>
              </a:solidFill>
              <a:latin typeface="Calibri"/>
              <a:ea typeface="Calibri"/>
              <a:cs typeface="Calibri"/>
              <a:sym typeface="Calibri"/>
            </a:endParaRPr>
          </a:p>
          <a:p>
            <a:pPr indent="88900" lvl="0" marL="0" marR="0" rtl="0" algn="l">
              <a:lnSpc>
                <a:spcPct val="9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50"/>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4" name="Google Shape;234;p50"/>
          <p:cNvSpPr txBox="1"/>
          <p:nvPr>
            <p:ph type="title"/>
          </p:nvPr>
        </p:nvSpPr>
        <p:spPr>
          <a:xfrm>
            <a:off x="3973321" y="329184"/>
            <a:ext cx="4688333"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sz="4700"/>
              <a:t>Rehearsal</a:t>
            </a:r>
            <a:endParaRPr/>
          </a:p>
        </p:txBody>
      </p:sp>
      <p:pic>
        <p:nvPicPr>
          <p:cNvPr descr="Two high school students wearing grey cloaks with hoods. They are looking at a script." id="235" name="Google Shape;235;p50"/>
          <p:cNvPicPr preferRelativeResize="0"/>
          <p:nvPr/>
        </p:nvPicPr>
        <p:blipFill rotWithShape="1">
          <a:blip r:embed="rId3">
            <a:alphaModFix/>
          </a:blip>
          <a:srcRect b="0" l="33026" r="33026" t="0"/>
          <a:stretch/>
        </p:blipFill>
        <p:spPr>
          <a:xfrm>
            <a:off x="20" y="10"/>
            <a:ext cx="3493008"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36" name="Google Shape;236;p50"/>
          <p:cNvSpPr/>
          <p:nvPr/>
        </p:nvSpPr>
        <p:spPr>
          <a:xfrm>
            <a:off x="3973321" y="2374947"/>
            <a:ext cx="3182692"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7" name="Google Shape;237;p50"/>
          <p:cNvSpPr txBox="1"/>
          <p:nvPr/>
        </p:nvSpPr>
        <p:spPr>
          <a:xfrm>
            <a:off x="3973321" y="2706624"/>
            <a:ext cx="4688333" cy="348386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Practicing our lines and gestures for the performance</a:t>
            </a:r>
            <a:endParaRPr b="0" i="0" sz="2400" u="none" cap="none" strike="noStrike">
              <a:solidFill>
                <a:schemeClr val="dk1"/>
              </a:solidFill>
              <a:latin typeface="Arial"/>
              <a:ea typeface="Arial"/>
              <a:cs typeface="Arial"/>
              <a:sym typeface="Arial"/>
            </a:endParaRPr>
          </a:p>
          <a:p>
            <a:pPr indent="120650" lvl="0" marL="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54"/>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3" name="Google Shape;243;p54"/>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lang="en-US"/>
              <a:t>CHAT WATERFALL</a:t>
            </a:r>
            <a:endParaRPr/>
          </a:p>
        </p:txBody>
      </p:sp>
      <p:sp>
        <p:nvSpPr>
          <p:cNvPr id="244" name="Google Shape;244;p54"/>
          <p:cNvSpPr/>
          <p:nvPr/>
        </p:nvSpPr>
        <p:spPr>
          <a:xfrm flipH="1" rot="10800000">
            <a:off x="500645" y="1598907"/>
            <a:ext cx="3988819" cy="30312"/>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5" name="Google Shape;245;p54"/>
          <p:cNvSpPr txBox="1"/>
          <p:nvPr/>
        </p:nvSpPr>
        <p:spPr>
          <a:xfrm>
            <a:off x="628650" y="3872075"/>
            <a:ext cx="7886700" cy="2799000"/>
          </a:xfrm>
          <a:prstGeom prst="rect">
            <a:avLst/>
          </a:prstGeom>
          <a:noFill/>
          <a:ln>
            <a:noFill/>
          </a:ln>
        </p:spPr>
        <p:txBody>
          <a:bodyPr anchorCtr="0" anchor="t" bIns="45700" lIns="91425" spcFirstLastPara="1" rIns="91425" wrap="square" tIns="45700">
            <a:normAutofit lnSpcReduction="10000"/>
          </a:bodyPr>
          <a:lstStyle/>
          <a:p>
            <a:pPr indent="120650" lvl="0" marL="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Calibri"/>
              <a:ea typeface="Calibri"/>
              <a:cs typeface="Calibri"/>
              <a:sym typeface="Calibri"/>
            </a:endParaRPr>
          </a:p>
          <a:p>
            <a:pPr indent="120650" lvl="0" marL="0" marR="0" rtl="0" algn="l">
              <a:lnSpc>
                <a:spcPct val="90000"/>
              </a:lnSpc>
              <a:spcBef>
                <a:spcPts val="600"/>
              </a:spcBef>
              <a:spcAft>
                <a:spcPts val="0"/>
              </a:spcAft>
              <a:buClr>
                <a:srgbClr val="000000"/>
              </a:buClr>
              <a:buSzPts val="1900"/>
              <a:buFont typeface="Arial"/>
              <a:buNone/>
            </a:pPr>
            <a:r>
              <a:t/>
            </a:r>
            <a:endParaRPr b="1" i="0" sz="1900" u="none" cap="none" strike="noStrike">
              <a:solidFill>
                <a:schemeClr val="dk1"/>
              </a:solidFill>
              <a:latin typeface="Calibri"/>
              <a:ea typeface="Calibri"/>
              <a:cs typeface="Calibri"/>
              <a:sym typeface="Calibri"/>
            </a:endParaRPr>
          </a:p>
          <a:p>
            <a:pPr indent="0" lvl="0" marL="114300" marR="0" rtl="0" algn="l">
              <a:lnSpc>
                <a:spcPct val="90000"/>
              </a:lnSpc>
              <a:spcBef>
                <a:spcPts val="60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"We shall overcome ______ some day."</a:t>
            </a:r>
            <a:endParaRPr b="0" i="0" sz="3600" u="none" cap="none" strike="noStrike">
              <a:solidFill>
                <a:schemeClr val="dk1"/>
              </a:solidFill>
              <a:latin typeface="Calibri"/>
              <a:ea typeface="Calibri"/>
              <a:cs typeface="Calibri"/>
              <a:sym typeface="Calibri"/>
            </a:endParaRPr>
          </a:p>
          <a:p>
            <a:pPr indent="-107950" lvl="0" marL="34290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120650" lvl="0" marL="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107950" lvl="0" marL="28575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107950" lvl="0" marL="28575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120650" lvl="0" marL="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46" name="Google Shape;246;p54"/>
          <p:cNvSpPr txBox="1"/>
          <p:nvPr/>
        </p:nvSpPr>
        <p:spPr>
          <a:xfrm>
            <a:off x="953575" y="1974575"/>
            <a:ext cx="3535800" cy="1306800"/>
          </a:xfrm>
          <a:prstGeom prst="rect">
            <a:avLst/>
          </a:prstGeom>
          <a:noFill/>
          <a:ln>
            <a:noFill/>
          </a:ln>
        </p:spPr>
        <p:txBody>
          <a:bodyPr anchorCtr="0" anchor="ctr" bIns="91425" lIns="91425" spcFirstLastPara="1" rIns="91425" wrap="square" tIns="91425">
            <a:spAutoFit/>
          </a:bodyPr>
          <a:lstStyle/>
          <a:p>
            <a:pPr indent="0" lvl="0" marL="0" rtl="0" algn="l">
              <a:lnSpc>
                <a:spcPct val="90000"/>
              </a:lnSpc>
              <a:spcBef>
                <a:spcPts val="0"/>
              </a:spcBef>
              <a:spcAft>
                <a:spcPts val="0"/>
              </a:spcAft>
              <a:buClr>
                <a:srgbClr val="31521B"/>
              </a:buClr>
              <a:buSzPts val="4400"/>
              <a:buFont typeface="Calibri"/>
              <a:buNone/>
            </a:pPr>
            <a:r>
              <a:rPr lang="en-US" sz="2700">
                <a:solidFill>
                  <a:schemeClr val="dk1"/>
                </a:solidFill>
                <a:latin typeface="Calibri"/>
                <a:ea typeface="Calibri"/>
                <a:cs typeface="Calibri"/>
                <a:sym typeface="Calibri"/>
              </a:rPr>
              <a:t>Complete the sentence in the chat, but don’t hit ENTER yet! </a:t>
            </a:r>
            <a:endParaRPr sz="500">
              <a:latin typeface="Calibri"/>
              <a:ea typeface="Calibri"/>
              <a:cs typeface="Calibri"/>
              <a:sym typeface="Calibri"/>
            </a:endParaRPr>
          </a:p>
        </p:txBody>
      </p:sp>
      <p:pic>
        <p:nvPicPr>
          <p:cNvPr id="247" name="Google Shape;247;p54"/>
          <p:cNvPicPr preferRelativeResize="0"/>
          <p:nvPr/>
        </p:nvPicPr>
        <p:blipFill>
          <a:blip r:embed="rId3">
            <a:alphaModFix/>
          </a:blip>
          <a:stretch>
            <a:fillRect/>
          </a:stretch>
        </p:blipFill>
        <p:spPr>
          <a:xfrm>
            <a:off x="4874875" y="183025"/>
            <a:ext cx="4054000" cy="3040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1e4b932780d_0_0"/>
          <p:cNvSpPr txBox="1"/>
          <p:nvPr>
            <p:ph type="title"/>
          </p:nvPr>
        </p:nvSpPr>
        <p:spPr>
          <a:xfrm>
            <a:off x="2844300" y="355475"/>
            <a:ext cx="34554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Stay in touch!</a:t>
            </a:r>
            <a:endParaRPr/>
          </a:p>
        </p:txBody>
      </p:sp>
      <p:sp>
        <p:nvSpPr>
          <p:cNvPr id="254" name="Google Shape;254;g1e4b932780d_0_0"/>
          <p:cNvSpPr txBox="1"/>
          <p:nvPr/>
        </p:nvSpPr>
        <p:spPr>
          <a:xfrm>
            <a:off x="3409425" y="5365050"/>
            <a:ext cx="2735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latin typeface="Calibri"/>
                <a:ea typeface="Calibri"/>
                <a:cs typeface="Calibri"/>
                <a:sym typeface="Calibri"/>
              </a:rPr>
              <a:t>Lincoln Center Theater</a:t>
            </a:r>
            <a:endParaRPr b="1" sz="1800">
              <a:latin typeface="Calibri"/>
              <a:ea typeface="Calibri"/>
              <a:cs typeface="Calibri"/>
              <a:sym typeface="Calibri"/>
            </a:endParaRPr>
          </a:p>
          <a:p>
            <a:pPr indent="0" lvl="0" marL="0" rtl="0" algn="ctr">
              <a:spcBef>
                <a:spcPts val="0"/>
              </a:spcBef>
              <a:spcAft>
                <a:spcPts val="0"/>
              </a:spcAft>
              <a:buNone/>
            </a:pPr>
            <a:r>
              <a:rPr b="1" lang="en-US" sz="1800">
                <a:latin typeface="Calibri"/>
                <a:ea typeface="Calibri"/>
                <a:cs typeface="Calibri"/>
                <a:sym typeface="Calibri"/>
              </a:rPr>
              <a:t>www.lct.org</a:t>
            </a:r>
            <a:endParaRPr b="1" sz="1800">
              <a:latin typeface="Calibri"/>
              <a:ea typeface="Calibri"/>
              <a:cs typeface="Calibri"/>
              <a:sym typeface="Calibri"/>
            </a:endParaRPr>
          </a:p>
        </p:txBody>
      </p:sp>
      <p:sp>
        <p:nvSpPr>
          <p:cNvPr id="255" name="Google Shape;255;g1e4b932780d_0_0"/>
          <p:cNvSpPr/>
          <p:nvPr/>
        </p:nvSpPr>
        <p:spPr>
          <a:xfrm>
            <a:off x="2913796" y="1459897"/>
            <a:ext cx="3182692"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56" name="Google Shape;256;g1e4b932780d_0_0"/>
          <p:cNvPicPr preferRelativeResize="0"/>
          <p:nvPr/>
        </p:nvPicPr>
        <p:blipFill>
          <a:blip r:embed="rId3">
            <a:alphaModFix/>
          </a:blip>
          <a:stretch>
            <a:fillRect/>
          </a:stretch>
        </p:blipFill>
        <p:spPr>
          <a:xfrm>
            <a:off x="316500" y="1681175"/>
            <a:ext cx="2381250" cy="2200275"/>
          </a:xfrm>
          <a:prstGeom prst="rect">
            <a:avLst/>
          </a:prstGeom>
          <a:noFill/>
          <a:ln>
            <a:noFill/>
          </a:ln>
        </p:spPr>
      </p:pic>
      <p:pic>
        <p:nvPicPr>
          <p:cNvPr id="257" name="Google Shape;257;g1e4b932780d_0_0"/>
          <p:cNvPicPr preferRelativeResize="0"/>
          <p:nvPr/>
        </p:nvPicPr>
        <p:blipFill>
          <a:blip r:embed="rId4">
            <a:alphaModFix/>
          </a:blip>
          <a:stretch>
            <a:fillRect/>
          </a:stretch>
        </p:blipFill>
        <p:spPr>
          <a:xfrm>
            <a:off x="3586425" y="1681175"/>
            <a:ext cx="2196852" cy="2200275"/>
          </a:xfrm>
          <a:prstGeom prst="rect">
            <a:avLst/>
          </a:prstGeom>
          <a:noFill/>
          <a:ln>
            <a:noFill/>
          </a:ln>
        </p:spPr>
      </p:pic>
      <p:pic>
        <p:nvPicPr>
          <p:cNvPr id="258" name="Google Shape;258;g1e4b932780d_0_0"/>
          <p:cNvPicPr preferRelativeResize="0"/>
          <p:nvPr/>
        </p:nvPicPr>
        <p:blipFill>
          <a:blip r:embed="rId5">
            <a:alphaModFix/>
          </a:blip>
          <a:stretch>
            <a:fillRect/>
          </a:stretch>
        </p:blipFill>
        <p:spPr>
          <a:xfrm>
            <a:off x="6559400" y="1551125"/>
            <a:ext cx="1873950" cy="2330326"/>
          </a:xfrm>
          <a:prstGeom prst="rect">
            <a:avLst/>
          </a:prstGeom>
          <a:noFill/>
          <a:ln>
            <a:noFill/>
          </a:ln>
        </p:spPr>
      </p:pic>
      <p:sp>
        <p:nvSpPr>
          <p:cNvPr id="259" name="Google Shape;259;g1e4b932780d_0_0"/>
          <p:cNvSpPr txBox="1"/>
          <p:nvPr/>
        </p:nvSpPr>
        <p:spPr>
          <a:xfrm>
            <a:off x="3586425" y="3881450"/>
            <a:ext cx="2381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Albert Iturregui Elias</a:t>
            </a:r>
            <a:endParaRPr b="1" sz="1600">
              <a:latin typeface="Calibri"/>
              <a:ea typeface="Calibri"/>
              <a:cs typeface="Calibri"/>
              <a:sym typeface="Calibri"/>
            </a:endParaRPr>
          </a:p>
          <a:p>
            <a:pPr indent="0" lvl="0" marL="0" rtl="0" algn="l">
              <a:spcBef>
                <a:spcPts val="0"/>
              </a:spcBef>
              <a:spcAft>
                <a:spcPts val="0"/>
              </a:spcAft>
              <a:buNone/>
            </a:pPr>
            <a:r>
              <a:t/>
            </a:r>
            <a:endParaRPr b="1" sz="4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justalbertelias@gmail.com</a:t>
            </a:r>
            <a:endParaRPr sz="1600">
              <a:latin typeface="Calibri"/>
              <a:ea typeface="Calibri"/>
              <a:cs typeface="Calibri"/>
              <a:sym typeface="Calibri"/>
            </a:endParaRPr>
          </a:p>
        </p:txBody>
      </p:sp>
      <p:sp>
        <p:nvSpPr>
          <p:cNvPr id="260" name="Google Shape;260;g1e4b932780d_0_0"/>
          <p:cNvSpPr txBox="1"/>
          <p:nvPr/>
        </p:nvSpPr>
        <p:spPr>
          <a:xfrm>
            <a:off x="6559400" y="3881450"/>
            <a:ext cx="2381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Raphael Peacock</a:t>
            </a:r>
            <a:endParaRPr b="1" sz="1600">
              <a:latin typeface="Calibri"/>
              <a:ea typeface="Calibri"/>
              <a:cs typeface="Calibri"/>
              <a:sym typeface="Calibri"/>
            </a:endParaRPr>
          </a:p>
          <a:p>
            <a:pPr indent="0" lvl="0" marL="0" rtl="0" algn="l">
              <a:spcBef>
                <a:spcPts val="0"/>
              </a:spcBef>
              <a:spcAft>
                <a:spcPts val="0"/>
              </a:spcAft>
              <a:buNone/>
            </a:pPr>
            <a:r>
              <a:t/>
            </a:r>
            <a:endParaRPr b="1" sz="4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raphpea2</a:t>
            </a:r>
            <a:r>
              <a:rPr lang="en-US" sz="1600">
                <a:latin typeface="Calibri"/>
                <a:ea typeface="Calibri"/>
                <a:cs typeface="Calibri"/>
                <a:sym typeface="Calibri"/>
              </a:rPr>
              <a:t>@gmail.com</a:t>
            </a:r>
            <a:endParaRPr sz="1600">
              <a:latin typeface="Calibri"/>
              <a:ea typeface="Calibri"/>
              <a:cs typeface="Calibri"/>
              <a:sym typeface="Calibri"/>
            </a:endParaRPr>
          </a:p>
        </p:txBody>
      </p:sp>
      <p:sp>
        <p:nvSpPr>
          <p:cNvPr id="261" name="Google Shape;261;g1e4b932780d_0_0"/>
          <p:cNvSpPr txBox="1"/>
          <p:nvPr/>
        </p:nvSpPr>
        <p:spPr>
          <a:xfrm>
            <a:off x="316425" y="3881450"/>
            <a:ext cx="2381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Chris Heller</a:t>
            </a:r>
            <a:endParaRPr b="1" sz="1600">
              <a:latin typeface="Calibri"/>
              <a:ea typeface="Calibri"/>
              <a:cs typeface="Calibri"/>
              <a:sym typeface="Calibri"/>
            </a:endParaRPr>
          </a:p>
          <a:p>
            <a:pPr indent="0" lvl="0" marL="0" rtl="0" algn="l">
              <a:spcBef>
                <a:spcPts val="0"/>
              </a:spcBef>
              <a:spcAft>
                <a:spcPts val="0"/>
              </a:spcAft>
              <a:buNone/>
            </a:pPr>
            <a:r>
              <a:t/>
            </a:r>
            <a:endParaRPr b="1" sz="4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chris.heller@lct.org</a:t>
            </a:r>
            <a:endParaRPr sz="1600">
              <a:latin typeface="Calibri"/>
              <a:ea typeface="Calibri"/>
              <a:cs typeface="Calibri"/>
              <a:sym typeface="Calibri"/>
            </a:endParaRPr>
          </a:p>
        </p:txBody>
      </p:sp>
      <p:pic>
        <p:nvPicPr>
          <p:cNvPr id="262" name="Google Shape;262;g1e4b932780d_0_0"/>
          <p:cNvPicPr preferRelativeResize="0"/>
          <p:nvPr/>
        </p:nvPicPr>
        <p:blipFill rotWithShape="1">
          <a:blip r:embed="rId6">
            <a:alphaModFix/>
          </a:blip>
          <a:srcRect b="0" l="0" r="0" t="0"/>
          <a:stretch/>
        </p:blipFill>
        <p:spPr>
          <a:xfrm>
            <a:off x="364575" y="154122"/>
            <a:ext cx="1008600" cy="100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2"/>
          <p:cNvSpPr txBox="1"/>
          <p:nvPr>
            <p:ph type="title"/>
          </p:nvPr>
        </p:nvSpPr>
        <p:spPr>
          <a:xfrm>
            <a:off x="360759" y="3752849"/>
            <a:ext cx="2468166"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Twentieth Century"/>
              <a:buNone/>
            </a:pPr>
            <a:r>
              <a:rPr b="1" lang="en-US" sz="3100"/>
              <a:t>Agenda</a:t>
            </a:r>
            <a:endParaRPr sz="3100"/>
          </a:p>
        </p:txBody>
      </p:sp>
      <p:pic>
        <p:nvPicPr>
          <p:cNvPr descr="The house of the Vivian Beaumont Theater. Photo is taken from the stage and shows an empty theater full of red seats that are raked on an angle.&#10;&#10;" id="100" name="Google Shape;100;p2"/>
          <p:cNvPicPr preferRelativeResize="0"/>
          <p:nvPr/>
        </p:nvPicPr>
        <p:blipFill rotWithShape="1">
          <a:blip r:embed="rId3">
            <a:alphaModFix/>
          </a:blip>
          <a:srcRect b="0" l="0" r="0" t="4518"/>
          <a:stretch/>
        </p:blipFill>
        <p:spPr>
          <a:xfrm>
            <a:off x="20" y="10"/>
            <a:ext cx="9143980" cy="3258428"/>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01" name="Google Shape;101;p2"/>
          <p:cNvSpPr txBox="1"/>
          <p:nvPr>
            <p:ph idx="1" type="body"/>
          </p:nvPr>
        </p:nvSpPr>
        <p:spPr>
          <a:xfrm>
            <a:off x="2703250" y="3599564"/>
            <a:ext cx="5614060" cy="2858386"/>
          </a:xfrm>
          <a:prstGeom prst="rect">
            <a:avLst/>
          </a:prstGeom>
          <a:noFill/>
          <a:ln>
            <a:noFill/>
          </a:ln>
        </p:spPr>
        <p:txBody>
          <a:bodyPr anchorCtr="0" anchor="ctr" bIns="45700" lIns="45700" spcFirstLastPara="1" rIns="45700" wrap="square" tIns="45700">
            <a:noAutofit/>
          </a:bodyPr>
          <a:lstStyle/>
          <a:p>
            <a:pPr indent="-355600" lvl="0" marL="457200" rtl="0" algn="l">
              <a:lnSpc>
                <a:spcPct val="150000"/>
              </a:lnSpc>
              <a:spcBef>
                <a:spcPts val="1800"/>
              </a:spcBef>
              <a:spcAft>
                <a:spcPts val="0"/>
              </a:spcAft>
              <a:buSzPts val="2000"/>
              <a:buAutoNum type="arabicPeriod"/>
            </a:pPr>
            <a:r>
              <a:rPr lang="en-US" sz="2000"/>
              <a:t>Welcome &amp; Introductions</a:t>
            </a:r>
            <a:endParaRPr sz="2000"/>
          </a:p>
          <a:p>
            <a:pPr indent="-355600" lvl="0" marL="457200" rtl="0" algn="l">
              <a:lnSpc>
                <a:spcPct val="150000"/>
              </a:lnSpc>
              <a:spcBef>
                <a:spcPts val="0"/>
              </a:spcBef>
              <a:spcAft>
                <a:spcPts val="0"/>
              </a:spcAft>
              <a:buSzPts val="2000"/>
              <a:buAutoNum type="arabicPeriod"/>
            </a:pPr>
            <a:r>
              <a:rPr lang="en-US" sz="2000"/>
              <a:t>What is LEAD?</a:t>
            </a:r>
            <a:endParaRPr sz="2000"/>
          </a:p>
          <a:p>
            <a:pPr indent="-355600" lvl="0" marL="457200" rtl="0" algn="l">
              <a:lnSpc>
                <a:spcPct val="150000"/>
              </a:lnSpc>
              <a:spcBef>
                <a:spcPts val="0"/>
              </a:spcBef>
              <a:spcAft>
                <a:spcPts val="0"/>
              </a:spcAft>
              <a:buSzPts val="2000"/>
              <a:buAutoNum type="arabicPeriod"/>
            </a:pPr>
            <a:r>
              <a:rPr lang="en-US" sz="2000"/>
              <a:t>Book Intro- </a:t>
            </a:r>
            <a:r>
              <a:rPr i="1" lang="en-US" sz="2000"/>
              <a:t>March, Book One</a:t>
            </a:r>
            <a:endParaRPr i="1" sz="2000"/>
          </a:p>
          <a:p>
            <a:pPr indent="-355600" lvl="0" marL="457200" rtl="0" algn="l">
              <a:lnSpc>
                <a:spcPct val="150000"/>
              </a:lnSpc>
              <a:spcBef>
                <a:spcPts val="0"/>
              </a:spcBef>
              <a:spcAft>
                <a:spcPts val="0"/>
              </a:spcAft>
              <a:buSzPts val="2000"/>
              <a:buAutoNum type="arabicPeriod"/>
            </a:pPr>
            <a:r>
              <a:rPr lang="en-US" sz="2000"/>
              <a:t>John Lewis Timeline</a:t>
            </a:r>
            <a:endParaRPr sz="2000"/>
          </a:p>
          <a:p>
            <a:pPr indent="-355600" lvl="0" marL="457200" rtl="0" algn="l">
              <a:lnSpc>
                <a:spcPct val="150000"/>
              </a:lnSpc>
              <a:spcBef>
                <a:spcPts val="0"/>
              </a:spcBef>
              <a:spcAft>
                <a:spcPts val="0"/>
              </a:spcAft>
              <a:buSzPts val="2000"/>
              <a:buAutoNum type="arabicPeriod"/>
            </a:pPr>
            <a:r>
              <a:rPr lang="en-US" sz="2000"/>
              <a:t>Breakout Groups</a:t>
            </a:r>
            <a:endParaRPr/>
          </a:p>
          <a:p>
            <a:pPr indent="-355600" lvl="0" marL="457200" rtl="0" algn="l">
              <a:lnSpc>
                <a:spcPct val="150000"/>
              </a:lnSpc>
              <a:spcBef>
                <a:spcPts val="0"/>
              </a:spcBef>
              <a:spcAft>
                <a:spcPts val="0"/>
              </a:spcAft>
              <a:buSzPts val="2000"/>
              <a:buAutoNum type="arabicPeriod"/>
            </a:pPr>
            <a:r>
              <a:rPr lang="en-US" sz="2000"/>
              <a:t>Personal Connection</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5" name="Shape 105"/>
        <p:cNvGrpSpPr/>
        <p:nvPr/>
      </p:nvGrpSpPr>
      <p:grpSpPr>
        <a:xfrm>
          <a:off x="0" y="0"/>
          <a:ext cx="0" cy="0"/>
          <a:chOff x="0" y="0"/>
          <a:chExt cx="0" cy="0"/>
        </a:xfrm>
      </p:grpSpPr>
      <p:pic>
        <p:nvPicPr>
          <p:cNvPr descr="A picture containing text, businesscard&#10;&#10;Description automatically generated" id="106" name="Google Shape;106;p9"/>
          <p:cNvPicPr preferRelativeResize="0"/>
          <p:nvPr/>
        </p:nvPicPr>
        <p:blipFill rotWithShape="1">
          <a:blip r:embed="rId3">
            <a:alphaModFix/>
          </a:blip>
          <a:srcRect b="0" l="0" r="0" t="0"/>
          <a:stretch/>
        </p:blipFill>
        <p:spPr>
          <a:xfrm>
            <a:off x="1362808" y="860390"/>
            <a:ext cx="6422675" cy="514255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1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2" name="Google Shape;112;p10"/>
          <p:cNvSpPr/>
          <p:nvPr/>
        </p:nvSpPr>
        <p:spPr>
          <a:xfrm>
            <a:off x="3578086" y="0"/>
            <a:ext cx="5565913" cy="6857999"/>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Lincoln Center Theater building at twilight. In front of the building is a sloping green lawn. Both the lower level and the upper level of the large building are illuminated." id="113" name="Google Shape;113;p10"/>
          <p:cNvPicPr preferRelativeResize="0"/>
          <p:nvPr/>
        </p:nvPicPr>
        <p:blipFill rotWithShape="1">
          <a:blip r:embed="rId3">
            <a:alphaModFix/>
          </a:blip>
          <a:srcRect b="0" l="13020" r="2172" t="0"/>
          <a:stretch/>
        </p:blipFill>
        <p:spPr>
          <a:xfrm>
            <a:off x="20" y="10"/>
            <a:ext cx="4573377" cy="6857990"/>
          </a:xfrm>
          <a:custGeom>
            <a:rect b="b" l="l" r="r" t="t"/>
            <a:pathLst>
              <a:path extrusionOk="0" h="6858000" w="6901731">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114" name="Google Shape;114;p10"/>
          <p:cNvSpPr txBox="1"/>
          <p:nvPr/>
        </p:nvSpPr>
        <p:spPr>
          <a:xfrm>
            <a:off x="4485514" y="2194102"/>
            <a:ext cx="4499217" cy="39085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WHAT IS LINCOLN CENTER THEATER?</a:t>
            </a:r>
            <a:endParaRPr b="0" i="0" sz="2000" u="none" cap="none" strike="noStrike">
              <a:solidFill>
                <a:schemeClr val="dk1"/>
              </a:solidFill>
              <a:latin typeface="Arial"/>
              <a:ea typeface="Arial"/>
              <a:cs typeface="Arial"/>
              <a:sym typeface="Arial"/>
            </a:endParaRPr>
          </a:p>
          <a:p>
            <a:pPr indent="127000" lvl="0" marL="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A large not-for-profit theater company that produces plays and musicals in New York City. </a:t>
            </a:r>
            <a:endParaRPr b="0" i="0" sz="2000" u="none" cap="none" strike="noStrike">
              <a:solidFill>
                <a:schemeClr val="dk1"/>
              </a:solidFill>
              <a:latin typeface="Calibri"/>
              <a:ea typeface="Calibri"/>
              <a:cs typeface="Calibri"/>
              <a:sym typeface="Calibri"/>
            </a:endParaRPr>
          </a:p>
          <a:p>
            <a:pPr indent="127000" lvl="0" marL="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Education programs reach 4,700+ students ages 11-21 in 30+ public schools.</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1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 name="Google Shape;120;p11"/>
          <p:cNvSpPr/>
          <p:nvPr/>
        </p:nvSpPr>
        <p:spPr>
          <a:xfrm>
            <a:off x="482458" y="2573756"/>
            <a:ext cx="2441321"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 name="Google Shape;121;p11"/>
          <p:cNvSpPr txBox="1"/>
          <p:nvPr/>
        </p:nvSpPr>
        <p:spPr>
          <a:xfrm>
            <a:off x="473202" y="2807208"/>
            <a:ext cx="2571750" cy="34107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1,859 schools</a:t>
            </a:r>
            <a:endParaRPr b="0" i="0" sz="1400" u="none" cap="none" strike="noStrike">
              <a:solidFill>
                <a:srgbClr val="000000"/>
              </a:solidFill>
              <a:latin typeface="Arial"/>
              <a:ea typeface="Arial"/>
              <a:cs typeface="Arial"/>
              <a:sym typeface="Arial"/>
            </a:endParaRPr>
          </a:p>
          <a:p>
            <a:pPr indent="120650" lvl="0" marL="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813,000 students in grades K-12 (2022-23)</a:t>
            </a:r>
            <a:endParaRPr b="0" i="0" sz="1900" u="none" cap="none" strike="noStrike">
              <a:solidFill>
                <a:schemeClr val="dk1"/>
              </a:solidFill>
              <a:latin typeface="Calibri"/>
              <a:ea typeface="Calibri"/>
              <a:cs typeface="Calibri"/>
              <a:sym typeface="Calibri"/>
            </a:endParaRPr>
          </a:p>
          <a:p>
            <a:pPr indent="120650" lvl="0" marL="0" marR="0" rtl="0" algn="l">
              <a:lnSpc>
                <a:spcPct val="90000"/>
              </a:lnSpc>
              <a:spcBef>
                <a:spcPts val="60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13.9% of students are Multilingual Learners</a:t>
            </a:r>
            <a:endParaRPr b="0" i="0" sz="1900" u="none" cap="none" strike="noStrike">
              <a:solidFill>
                <a:schemeClr val="dk1"/>
              </a:solidFill>
              <a:latin typeface="Calibri"/>
              <a:ea typeface="Calibri"/>
              <a:cs typeface="Calibri"/>
              <a:sym typeface="Calibri"/>
            </a:endParaRPr>
          </a:p>
        </p:txBody>
      </p:sp>
      <p:pic>
        <p:nvPicPr>
          <p:cNvPr descr="Map of the 5 boroughs of New York City" id="122" name="Google Shape;122;p11"/>
          <p:cNvPicPr preferRelativeResize="0"/>
          <p:nvPr/>
        </p:nvPicPr>
        <p:blipFill rotWithShape="1">
          <a:blip r:embed="rId3">
            <a:alphaModFix/>
          </a:blip>
          <a:srcRect b="0" l="0" r="0" t="0"/>
          <a:stretch/>
        </p:blipFill>
        <p:spPr>
          <a:xfrm>
            <a:off x="3583533" y="640080"/>
            <a:ext cx="4992167" cy="5577840"/>
          </a:xfrm>
          <a:prstGeom prst="rect">
            <a:avLst/>
          </a:prstGeom>
          <a:noFill/>
          <a:ln>
            <a:noFill/>
          </a:ln>
        </p:spPr>
      </p:pic>
      <p:sp>
        <p:nvSpPr>
          <p:cNvPr id="123" name="Google Shape;123;p11"/>
          <p:cNvSpPr txBox="1"/>
          <p:nvPr/>
        </p:nvSpPr>
        <p:spPr>
          <a:xfrm>
            <a:off x="477296" y="1871504"/>
            <a:ext cx="254976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NEW YORK CITY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12"/>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 name="Google Shape;129;p12"/>
          <p:cNvSpPr txBox="1"/>
          <p:nvPr>
            <p:ph type="title"/>
          </p:nvPr>
        </p:nvSpPr>
        <p:spPr>
          <a:xfrm>
            <a:off x="667753" y="640080"/>
            <a:ext cx="2800511" cy="356616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31521B"/>
              </a:buClr>
              <a:buSzPct val="83193"/>
              <a:buFont typeface="Calibri"/>
              <a:buNone/>
            </a:pPr>
            <a:br>
              <a:rPr b="1" lang="en-US" sz="3600">
                <a:solidFill>
                  <a:schemeClr val="dk1"/>
                </a:solidFill>
                <a:latin typeface="Calibri"/>
                <a:ea typeface="Calibri"/>
                <a:cs typeface="Calibri"/>
                <a:sym typeface="Calibri"/>
              </a:rPr>
            </a:br>
            <a:r>
              <a:rPr b="1" lang="en-US" sz="3600">
                <a:solidFill>
                  <a:schemeClr val="dk1"/>
                </a:solidFill>
                <a:latin typeface="Calibri"/>
                <a:ea typeface="Calibri"/>
                <a:cs typeface="Calibri"/>
                <a:sym typeface="Calibri"/>
              </a:rPr>
              <a:t>What is the Learning English &amp; Drama Project (LEAD)?</a:t>
            </a: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sp>
        <p:nvSpPr>
          <p:cNvPr id="130" name="Google Shape;130;p12"/>
          <p:cNvSpPr/>
          <p:nvPr/>
        </p:nvSpPr>
        <p:spPr>
          <a:xfrm>
            <a:off x="667753" y="4409267"/>
            <a:ext cx="260604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high school actor on stage looking up with a hopeful gaze. A second actor is seated behind her with a faraway look in her eye." id="131" name="Google Shape;131;p12"/>
          <p:cNvPicPr preferRelativeResize="0"/>
          <p:nvPr/>
        </p:nvPicPr>
        <p:blipFill rotWithShape="1">
          <a:blip r:embed="rId3">
            <a:alphaModFix/>
          </a:blip>
          <a:srcRect b="0" l="28463" r="28464" t="0"/>
          <a:stretch/>
        </p:blipFill>
        <p:spPr>
          <a:xfrm>
            <a:off x="3983776" y="10"/>
            <a:ext cx="5159081"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1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p14"/>
          <p:cNvSpPr/>
          <p:nvPr/>
        </p:nvSpPr>
        <p:spPr>
          <a:xfrm>
            <a:off x="3654286" y="-133350"/>
            <a:ext cx="5565913" cy="6857999"/>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wo high school students rehearsing a scene in a classroom. They are holding scripts and wearing brightly colored sashes. The student in the foreground is kneeling and touching his chest. The student in the background is standing." id="138" name="Google Shape;138;p14"/>
          <p:cNvPicPr preferRelativeResize="0"/>
          <p:nvPr/>
        </p:nvPicPr>
        <p:blipFill rotWithShape="1">
          <a:blip r:embed="rId3">
            <a:alphaModFix/>
          </a:blip>
          <a:srcRect b="5834" l="0" r="0" t="5834"/>
          <a:stretch/>
        </p:blipFill>
        <p:spPr>
          <a:xfrm>
            <a:off x="20" y="10"/>
            <a:ext cx="5176278" cy="6857990"/>
          </a:xfrm>
          <a:custGeom>
            <a:rect b="b" l="l" r="r" t="t"/>
            <a:pathLst>
              <a:path extrusionOk="0" h="6858000" w="6901731">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139" name="Google Shape;139;p14"/>
          <p:cNvSpPr txBox="1"/>
          <p:nvPr/>
        </p:nvSpPr>
        <p:spPr>
          <a:xfrm>
            <a:off x="4991101" y="2194100"/>
            <a:ext cx="3855600" cy="2589900"/>
          </a:xfrm>
          <a:prstGeom prst="rect">
            <a:avLst/>
          </a:prstGeom>
          <a:noFill/>
          <a:ln>
            <a:noFill/>
          </a:ln>
        </p:spPr>
        <p:txBody>
          <a:bodyPr anchorCtr="0" anchor="t" bIns="45700" lIns="91425" spcFirstLastPara="1" rIns="91425" wrap="square" tIns="45700">
            <a:normAutofit lnSpcReduction="10000"/>
          </a:bodyPr>
          <a:lstStyle/>
          <a:p>
            <a:pPr indent="-228600" lvl="0" marL="342900" marR="0" rtl="0" algn="l">
              <a:lnSpc>
                <a:spcPct val="9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A partnership between a theater teaching artist and a classroom teacher of Multilingual Learners </a:t>
            </a:r>
            <a:endParaRPr b="0" i="0" sz="2200" u="none" cap="none" strike="noStrike">
              <a:solidFill>
                <a:schemeClr val="dk1"/>
              </a:solidFill>
              <a:latin typeface="Calibri"/>
              <a:ea typeface="Calibri"/>
              <a:cs typeface="Calibri"/>
              <a:sym typeface="Calibri"/>
            </a:endParaRPr>
          </a:p>
          <a:p>
            <a:pPr indent="-228600" lvl="0" marL="342900" marR="0" rtl="0" algn="l">
              <a:lnSpc>
                <a:spcPct val="90000"/>
              </a:lnSpc>
              <a:spcBef>
                <a:spcPts val="60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10 in-class sessions per semester, cul</a:t>
            </a:r>
            <a:r>
              <a:rPr lang="en-US" sz="2200">
                <a:solidFill>
                  <a:schemeClr val="dk1"/>
                </a:solidFill>
                <a:latin typeface="Calibri"/>
                <a:ea typeface="Calibri"/>
                <a:cs typeface="Calibri"/>
                <a:sym typeface="Calibri"/>
              </a:rPr>
              <a:t>minating in informal sharing</a:t>
            </a:r>
            <a:endParaRPr b="0" i="0" sz="2200" u="none" cap="none" strike="noStrike">
              <a:solidFill>
                <a:schemeClr val="dk1"/>
              </a:solidFill>
              <a:latin typeface="Calibri"/>
              <a:ea typeface="Calibri"/>
              <a:cs typeface="Calibri"/>
              <a:sym typeface="Calibri"/>
            </a:endParaRPr>
          </a:p>
          <a:p>
            <a:pPr indent="-228600" lvl="0" marL="342900" marR="0" rtl="0" algn="l">
              <a:lnSpc>
                <a:spcPct val="90000"/>
              </a:lnSpc>
              <a:spcBef>
                <a:spcPts val="60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Text-based</a:t>
            </a:r>
            <a:endParaRPr b="0" i="0" sz="1400" u="none" cap="none" strike="noStrike">
              <a:solidFill>
                <a:srgbClr val="000000"/>
              </a:solidFill>
              <a:latin typeface="Arial"/>
              <a:ea typeface="Arial"/>
              <a:cs typeface="Arial"/>
              <a:sym typeface="Arial"/>
            </a:endParaRPr>
          </a:p>
        </p:txBody>
      </p:sp>
      <p:sp>
        <p:nvSpPr>
          <p:cNvPr id="140" name="Google Shape;140;p14"/>
          <p:cNvSpPr txBox="1"/>
          <p:nvPr/>
        </p:nvSpPr>
        <p:spPr>
          <a:xfrm>
            <a:off x="5176299" y="1720775"/>
            <a:ext cx="3377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A LEAD residency is.</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13"/>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13"/>
          <p:cNvSpPr txBox="1"/>
          <p:nvPr>
            <p:ph type="title"/>
          </p:nvPr>
        </p:nvSpPr>
        <p:spPr>
          <a:xfrm>
            <a:off x="3973321" y="9"/>
            <a:ext cx="4688400" cy="1783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RATIONALE</a:t>
            </a:r>
            <a:endParaRPr/>
          </a:p>
        </p:txBody>
      </p:sp>
      <p:pic>
        <p:nvPicPr>
          <p:cNvPr descr="Two groups of high school students in a classroom. The students on the left are reaching their arms towards the students on the right who are extending one arm as if to stop the other group and looking away." id="148" name="Google Shape;148;p13"/>
          <p:cNvPicPr preferRelativeResize="0"/>
          <p:nvPr/>
        </p:nvPicPr>
        <p:blipFill rotWithShape="1">
          <a:blip r:embed="rId3">
            <a:alphaModFix/>
          </a:blip>
          <a:srcRect b="-1" l="31270" r="34730" t="0"/>
          <a:stretch/>
        </p:blipFill>
        <p:spPr>
          <a:xfrm>
            <a:off x="20" y="10"/>
            <a:ext cx="3492988"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49" name="Google Shape;149;p13"/>
          <p:cNvSpPr/>
          <p:nvPr/>
        </p:nvSpPr>
        <p:spPr>
          <a:xfrm>
            <a:off x="3973321" y="1917747"/>
            <a:ext cx="3182692"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13"/>
          <p:cNvSpPr txBox="1"/>
          <p:nvPr>
            <p:ph idx="1" type="body"/>
          </p:nvPr>
        </p:nvSpPr>
        <p:spPr>
          <a:xfrm>
            <a:off x="3973321" y="2427224"/>
            <a:ext cx="5014800" cy="3483900"/>
          </a:xfrm>
          <a:prstGeom prst="rect">
            <a:avLst/>
          </a:prstGeom>
          <a:noFill/>
          <a:ln>
            <a:noFill/>
          </a:ln>
        </p:spPr>
        <p:txBody>
          <a:bodyPr anchorCtr="0" anchor="t" bIns="45700" lIns="45700" spcFirstLastPara="1" rIns="45700" wrap="square" tIns="45700">
            <a:noAutofit/>
          </a:bodyPr>
          <a:lstStyle/>
          <a:p>
            <a:pPr indent="-228600" lvl="0" marL="228600" rtl="0" algn="l">
              <a:lnSpc>
                <a:spcPct val="80000"/>
              </a:lnSpc>
              <a:spcBef>
                <a:spcPts val="1000"/>
              </a:spcBef>
              <a:spcAft>
                <a:spcPts val="0"/>
              </a:spcAft>
              <a:buClr>
                <a:schemeClr val="dk1"/>
              </a:buClr>
              <a:buSzPts val="2200"/>
              <a:buFont typeface="Arial"/>
              <a:buChar char="•"/>
            </a:pPr>
            <a:r>
              <a:rPr lang="en-US" sz="2200"/>
              <a:t>Facilitates comprehension </a:t>
            </a:r>
            <a:endParaRPr sz="2200"/>
          </a:p>
          <a:p>
            <a:pPr indent="-228600" lvl="0" marL="228600" rtl="0" algn="l">
              <a:lnSpc>
                <a:spcPct val="80000"/>
              </a:lnSpc>
              <a:spcBef>
                <a:spcPts val="1000"/>
              </a:spcBef>
              <a:spcAft>
                <a:spcPts val="0"/>
              </a:spcAft>
              <a:buClr>
                <a:schemeClr val="dk1"/>
              </a:buClr>
              <a:buSzPts val="2200"/>
              <a:buFont typeface="Arial"/>
              <a:buChar char="•"/>
            </a:pPr>
            <a:r>
              <a:rPr lang="en-US" sz="2200"/>
              <a:t>A “way in” to the text and a basis for more complex understanding</a:t>
            </a:r>
            <a:endParaRPr sz="2200"/>
          </a:p>
          <a:p>
            <a:pPr indent="-228600" lvl="0" marL="228600" rtl="0" algn="l">
              <a:lnSpc>
                <a:spcPct val="80000"/>
              </a:lnSpc>
              <a:spcBef>
                <a:spcPts val="1000"/>
              </a:spcBef>
              <a:spcAft>
                <a:spcPts val="0"/>
              </a:spcAft>
              <a:buClr>
                <a:schemeClr val="dk1"/>
              </a:buClr>
              <a:buSzPts val="2200"/>
              <a:buFont typeface="Arial"/>
              <a:buChar char="•"/>
            </a:pPr>
            <a:r>
              <a:rPr lang="en-US" sz="2200"/>
              <a:t>Students can communicate beyond limits of their current language ability</a:t>
            </a:r>
            <a:endParaRPr sz="2200"/>
          </a:p>
          <a:p>
            <a:pPr indent="-228600" lvl="0" marL="228600" rtl="0" algn="l">
              <a:lnSpc>
                <a:spcPct val="80000"/>
              </a:lnSpc>
              <a:spcBef>
                <a:spcPts val="1000"/>
              </a:spcBef>
              <a:spcAft>
                <a:spcPts val="0"/>
              </a:spcAft>
              <a:buClr>
                <a:schemeClr val="dk1"/>
              </a:buClr>
              <a:buSzPts val="2200"/>
              <a:buFont typeface="Arial"/>
              <a:buChar char="•"/>
            </a:pPr>
            <a:r>
              <a:rPr lang="en-US" sz="2200"/>
              <a:t>Opportunities for peer-to-peer, social learning</a:t>
            </a:r>
            <a:endParaRPr sz="2200"/>
          </a:p>
          <a:p>
            <a:pPr indent="-228600" lvl="0" marL="228600" rtl="0" algn="l">
              <a:lnSpc>
                <a:spcPct val="80000"/>
              </a:lnSpc>
              <a:spcBef>
                <a:spcPts val="1000"/>
              </a:spcBef>
              <a:spcAft>
                <a:spcPts val="0"/>
              </a:spcAft>
              <a:buClr>
                <a:schemeClr val="dk1"/>
              </a:buClr>
              <a:buSzPts val="2200"/>
              <a:buFont typeface="Arial"/>
              <a:buChar char="•"/>
            </a:pPr>
            <a:r>
              <a:rPr lang="en-US" sz="2200"/>
              <a:t>Varied opportunities to structure the purposeful use of language through collaborative student decision-making and creative exploration</a:t>
            </a:r>
            <a:endParaRPr sz="2200"/>
          </a:p>
          <a:p>
            <a:pPr indent="-101600" lvl="0" marL="228600" rtl="0" algn="l">
              <a:lnSpc>
                <a:spcPct val="80000"/>
              </a:lnSpc>
              <a:spcBef>
                <a:spcPts val="1000"/>
              </a:spcBef>
              <a:spcAft>
                <a:spcPts val="0"/>
              </a:spcAft>
              <a:buClr>
                <a:schemeClr val="dk1"/>
              </a:buClr>
              <a:buSzPts val="2000"/>
              <a:buFont typeface="Noto Sans Symbols"/>
              <a:buNone/>
            </a:pPr>
            <a:r>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g255f5fa34a4_0_6"/>
          <p:cNvSpPr/>
          <p:nvPr/>
        </p:nvSpPr>
        <p:spPr>
          <a:xfrm>
            <a:off x="1200" y="0"/>
            <a:ext cx="9141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6" name="Google Shape;156;g255f5fa34a4_0_6"/>
          <p:cNvSpPr txBox="1"/>
          <p:nvPr>
            <p:ph type="title"/>
          </p:nvPr>
        </p:nvSpPr>
        <p:spPr>
          <a:xfrm>
            <a:off x="722400" y="415854"/>
            <a:ext cx="5170800" cy="942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1521B"/>
              </a:buClr>
              <a:buSzPts val="4400"/>
              <a:buFont typeface="Calibri"/>
              <a:buNone/>
            </a:pPr>
            <a:r>
              <a:rPr b="1" lang="en-US" sz="4700"/>
              <a:t>LEAD Strategies</a:t>
            </a:r>
            <a:endParaRPr sz="4700"/>
          </a:p>
        </p:txBody>
      </p:sp>
      <p:sp>
        <p:nvSpPr>
          <p:cNvPr id="157" name="Google Shape;157;g255f5fa34a4_0_6"/>
          <p:cNvSpPr/>
          <p:nvPr/>
        </p:nvSpPr>
        <p:spPr>
          <a:xfrm>
            <a:off x="1089339" y="1499928"/>
            <a:ext cx="3182692"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8" name="Google Shape;158;g255f5fa34a4_0_6"/>
          <p:cNvSpPr txBox="1"/>
          <p:nvPr>
            <p:ph idx="1" type="body"/>
          </p:nvPr>
        </p:nvSpPr>
        <p:spPr>
          <a:xfrm>
            <a:off x="722401" y="1907175"/>
            <a:ext cx="7985100" cy="3483900"/>
          </a:xfrm>
          <a:prstGeom prst="rect">
            <a:avLst/>
          </a:prstGeom>
          <a:noFill/>
          <a:ln>
            <a:noFill/>
          </a:ln>
        </p:spPr>
        <p:txBody>
          <a:bodyPr anchorCtr="0" anchor="t" bIns="45700" lIns="91425" spcFirstLastPara="1" rIns="91425" wrap="square" tIns="45700">
            <a:noAutofit/>
          </a:bodyPr>
          <a:lstStyle/>
          <a:p>
            <a:pPr indent="-457200" lvl="0" marL="457200" rtl="0" algn="l">
              <a:lnSpc>
                <a:spcPct val="115000"/>
              </a:lnSpc>
              <a:spcBef>
                <a:spcPts val="0"/>
              </a:spcBef>
              <a:spcAft>
                <a:spcPts val="0"/>
              </a:spcAft>
              <a:buSzPts val="3600"/>
              <a:buChar char="•"/>
            </a:pPr>
            <a:r>
              <a:rPr lang="en-US" sz="3600"/>
              <a:t>Repetition</a:t>
            </a:r>
            <a:endParaRPr sz="3600"/>
          </a:p>
          <a:p>
            <a:pPr indent="-457200" lvl="0" marL="457200" rtl="0" algn="l">
              <a:lnSpc>
                <a:spcPct val="115000"/>
              </a:lnSpc>
              <a:spcBef>
                <a:spcPts val="0"/>
              </a:spcBef>
              <a:spcAft>
                <a:spcPts val="0"/>
              </a:spcAft>
              <a:buSzPts val="3600"/>
              <a:buChar char="•"/>
            </a:pPr>
            <a:r>
              <a:rPr lang="en-US" sz="3600"/>
              <a:t>Low-focus activities</a:t>
            </a:r>
            <a:endParaRPr sz="3600"/>
          </a:p>
          <a:p>
            <a:pPr indent="-457200" lvl="0" marL="457200" rtl="0" algn="l">
              <a:lnSpc>
                <a:spcPct val="115000"/>
              </a:lnSpc>
              <a:spcBef>
                <a:spcPts val="0"/>
              </a:spcBef>
              <a:spcAft>
                <a:spcPts val="0"/>
              </a:spcAft>
              <a:buSzPts val="3600"/>
              <a:buChar char="•"/>
            </a:pPr>
            <a:r>
              <a:rPr lang="en-US" sz="3600"/>
              <a:t>Choral speaking</a:t>
            </a:r>
            <a:endParaRPr sz="3600"/>
          </a:p>
          <a:p>
            <a:pPr indent="-457200" lvl="0" marL="457200" rtl="0" algn="l">
              <a:lnSpc>
                <a:spcPct val="115000"/>
              </a:lnSpc>
              <a:spcBef>
                <a:spcPts val="0"/>
              </a:spcBef>
              <a:spcAft>
                <a:spcPts val="0"/>
              </a:spcAft>
              <a:buSzPts val="3600"/>
              <a:buChar char="•"/>
            </a:pPr>
            <a:r>
              <a:rPr lang="en-US" sz="3600"/>
              <a:t>Small group work</a:t>
            </a:r>
            <a:endParaRPr sz="3600"/>
          </a:p>
          <a:p>
            <a:pPr indent="-457200" lvl="0" marL="457200" rtl="0" algn="l">
              <a:lnSpc>
                <a:spcPct val="115000"/>
              </a:lnSpc>
              <a:spcBef>
                <a:spcPts val="0"/>
              </a:spcBef>
              <a:spcAft>
                <a:spcPts val="0"/>
              </a:spcAft>
              <a:buSzPts val="3600"/>
              <a:buChar char="•"/>
            </a:pPr>
            <a:r>
              <a:rPr lang="en-US" sz="3600"/>
              <a:t>Multiple modes of communication (text, pictures, translation, and movement/gesture) </a:t>
            </a:r>
            <a:endParaRPr sz="3600"/>
          </a:p>
          <a:p>
            <a:pPr indent="-107950" lvl="0" marL="228600" rtl="0" algn="l">
              <a:lnSpc>
                <a:spcPct val="90000"/>
              </a:lnSpc>
              <a:spcBef>
                <a:spcPts val="1600"/>
              </a:spcBef>
              <a:spcAft>
                <a:spcPts val="0"/>
              </a:spcAft>
              <a:buClr>
                <a:schemeClr val="dk1"/>
              </a:buClr>
              <a:buSzPts val="1900"/>
              <a:buFont typeface="Arial"/>
              <a:buNone/>
            </a:pPr>
            <a:r>
              <a:t/>
            </a:r>
            <a:endParaRPr sz="2000">
              <a:latin typeface="Calibri"/>
              <a:ea typeface="Calibri"/>
              <a:cs typeface="Calibri"/>
              <a:sym typeface="Calibri"/>
            </a:endParaRPr>
          </a:p>
          <a:p>
            <a:pPr indent="-107950" lvl="0" marL="228600" rtl="0" algn="l">
              <a:lnSpc>
                <a:spcPct val="90000"/>
              </a:lnSpc>
              <a:spcBef>
                <a:spcPts val="1600"/>
              </a:spcBef>
              <a:spcAft>
                <a:spcPts val="0"/>
              </a:spcAft>
              <a:buClr>
                <a:schemeClr val="dk1"/>
              </a:buClr>
              <a:buSzPts val="1900"/>
              <a:buNone/>
            </a:pPr>
            <a:r>
              <a:t/>
            </a:r>
            <a:endParaRPr sz="1900"/>
          </a:p>
        </p:txBody>
      </p:sp>
      <p:pic>
        <p:nvPicPr>
          <p:cNvPr id="159" name="Google Shape;159;g255f5fa34a4_0_6"/>
          <p:cNvPicPr preferRelativeResize="0"/>
          <p:nvPr/>
        </p:nvPicPr>
        <p:blipFill>
          <a:blip r:embed="rId3">
            <a:alphaModFix/>
          </a:blip>
          <a:stretch>
            <a:fillRect/>
          </a:stretch>
        </p:blipFill>
        <p:spPr>
          <a:xfrm>
            <a:off x="5769098" y="339877"/>
            <a:ext cx="6086702" cy="4056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2020-08-12T16:56:09Z</dcterms:created>
  <dc:creator>Alexandra Lopez</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0x0101001547AC4D81D140419CD6A26B6A72B4CB</vt:lpwstr>
  </property>
  <property fmtid="{D5CDD505-2E9C-101B-9397-08002B2CF9AE}" pid="3" name="MediaServiceImageTags">
    <vt:lpwstr/>
  </property>
</Properties>
</file>